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8"/>
  </p:notesMasterIdLst>
  <p:sldIdLst>
    <p:sldId id="256" r:id="rId5"/>
    <p:sldId id="381" r:id="rId6"/>
    <p:sldId id="383" r:id="rId7"/>
    <p:sldId id="382" r:id="rId8"/>
    <p:sldId id="384" r:id="rId9"/>
    <p:sldId id="307" r:id="rId10"/>
    <p:sldId id="308" r:id="rId11"/>
    <p:sldId id="309" r:id="rId12"/>
    <p:sldId id="310" r:id="rId13"/>
    <p:sldId id="311" r:id="rId14"/>
    <p:sldId id="312" r:id="rId15"/>
    <p:sldId id="313" r:id="rId16"/>
    <p:sldId id="315" r:id="rId17"/>
    <p:sldId id="316" r:id="rId18"/>
    <p:sldId id="317" r:id="rId19"/>
    <p:sldId id="318" r:id="rId20"/>
    <p:sldId id="319" r:id="rId21"/>
    <p:sldId id="322" r:id="rId22"/>
    <p:sldId id="323" r:id="rId23"/>
    <p:sldId id="326" r:id="rId24"/>
    <p:sldId id="327" r:id="rId25"/>
    <p:sldId id="328" r:id="rId26"/>
    <p:sldId id="329" r:id="rId27"/>
    <p:sldId id="330" r:id="rId28"/>
    <p:sldId id="332" r:id="rId29"/>
    <p:sldId id="400" r:id="rId30"/>
    <p:sldId id="405" r:id="rId31"/>
    <p:sldId id="401" r:id="rId32"/>
    <p:sldId id="402" r:id="rId33"/>
    <p:sldId id="403" r:id="rId34"/>
    <p:sldId id="404" r:id="rId35"/>
    <p:sldId id="406" r:id="rId36"/>
    <p:sldId id="407" r:id="rId37"/>
    <p:sldId id="385" r:id="rId38"/>
    <p:sldId id="389" r:id="rId39"/>
    <p:sldId id="396" r:id="rId40"/>
    <p:sldId id="386" r:id="rId41"/>
    <p:sldId id="387" r:id="rId42"/>
    <p:sldId id="390" r:id="rId43"/>
    <p:sldId id="397" r:id="rId44"/>
    <p:sldId id="398" r:id="rId45"/>
    <p:sldId id="399" r:id="rId46"/>
    <p:sldId id="388" r:id="rId47"/>
    <p:sldId id="391" r:id="rId48"/>
    <p:sldId id="393" r:id="rId49"/>
    <p:sldId id="392" r:id="rId50"/>
    <p:sldId id="394" r:id="rId51"/>
    <p:sldId id="395" r:id="rId52"/>
    <p:sldId id="408" r:id="rId53"/>
    <p:sldId id="409" r:id="rId54"/>
    <p:sldId id="410" r:id="rId55"/>
    <p:sldId id="411" r:id="rId56"/>
    <p:sldId id="305"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A01E07-5BB0-4492-A6AD-68059D5F3B1F}" v="169" dt="2025-07-30T18:20:10.6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68"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41B98D-B06A-484A-8457-A74F0896C794}" type="datetimeFigureOut">
              <a:rPr lang="en-GB" smtClean="0"/>
              <a:t>14/11/2025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97900-8486-4780-8864-8A5587C69DD4}" type="slidenum">
              <a:rPr lang="en-GB" smtClean="0"/>
              <a:t>‹#›</a:t>
            </a:fld>
            <a:endParaRPr lang="en-GB"/>
          </a:p>
        </p:txBody>
      </p:sp>
    </p:spTree>
    <p:extLst>
      <p:ext uri="{BB962C8B-B14F-4D97-AF65-F5344CB8AC3E}">
        <p14:creationId xmlns:p14="http://schemas.microsoft.com/office/powerpoint/2010/main" val="2946095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F82FD-C206-649F-47BD-D47ECCCA45A5}"/>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76452D86-02A3-F1AF-3868-FA9FF83392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EF50977-E092-BF82-C2F8-039CA093CF36}"/>
              </a:ext>
            </a:extLst>
          </p:cNvPr>
          <p:cNvSpPr>
            <a:spLocks noGrp="1"/>
          </p:cNvSpPr>
          <p:nvPr>
            <p:ph type="dt" sz="half" idx="10"/>
          </p:nvPr>
        </p:nvSpPr>
        <p:spPr/>
        <p:txBody>
          <a:bodyPr/>
          <a:lstStyle/>
          <a:p>
            <a:fld id="{191962AD-7AD3-4A9F-BC2F-6695CA7F0515}" type="datetime1">
              <a:rPr lang="en-GB" smtClean="0"/>
              <a:t>14/11/2025</a:t>
            </a:fld>
            <a:endParaRPr lang="en-GB"/>
          </a:p>
        </p:txBody>
      </p:sp>
      <p:sp>
        <p:nvSpPr>
          <p:cNvPr id="5" name="Footer Placeholder 4">
            <a:extLst>
              <a:ext uri="{FF2B5EF4-FFF2-40B4-BE49-F238E27FC236}">
                <a16:creationId xmlns:a16="http://schemas.microsoft.com/office/drawing/2014/main" id="{202EB0A0-2C5F-BC8F-069B-4D4DB0EFC0D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70EFB69-6D86-AF8B-EFC9-BD7238296432}"/>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2670287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85677-ED20-2EBF-8DB6-836624E53FF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2E172E3-F375-BFD1-1073-B9E28366844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999D46D-44E4-CF01-334E-5CD876FDA704}"/>
              </a:ext>
            </a:extLst>
          </p:cNvPr>
          <p:cNvSpPr>
            <a:spLocks noGrp="1"/>
          </p:cNvSpPr>
          <p:nvPr>
            <p:ph type="dt" sz="half" idx="10"/>
          </p:nvPr>
        </p:nvSpPr>
        <p:spPr/>
        <p:txBody>
          <a:bodyPr/>
          <a:lstStyle/>
          <a:p>
            <a:fld id="{3515B893-5C07-4D54-8675-07AE1F2BE7FE}" type="datetime1">
              <a:rPr lang="en-GB" smtClean="0"/>
              <a:t>14/11/2025</a:t>
            </a:fld>
            <a:endParaRPr lang="en-GB"/>
          </a:p>
        </p:txBody>
      </p:sp>
      <p:sp>
        <p:nvSpPr>
          <p:cNvPr id="5" name="Footer Placeholder 4">
            <a:extLst>
              <a:ext uri="{FF2B5EF4-FFF2-40B4-BE49-F238E27FC236}">
                <a16:creationId xmlns:a16="http://schemas.microsoft.com/office/drawing/2014/main" id="{8B7D8EA2-340B-8364-9ADE-4A85804AA3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C7C0AAB-B2B8-28B5-7BD3-0193E2EE6705}"/>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1593734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8C8A77E-F630-1D1C-D55B-46A1C09447A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5EAB655-AE5A-27E2-CA79-0EE566B46FE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E69CD92-7855-02C9-D8BC-942C8427FD68}"/>
              </a:ext>
            </a:extLst>
          </p:cNvPr>
          <p:cNvSpPr>
            <a:spLocks noGrp="1"/>
          </p:cNvSpPr>
          <p:nvPr>
            <p:ph type="dt" sz="half" idx="10"/>
          </p:nvPr>
        </p:nvSpPr>
        <p:spPr/>
        <p:txBody>
          <a:bodyPr/>
          <a:lstStyle/>
          <a:p>
            <a:fld id="{144B4377-CBC6-41D4-9DF7-52E44FB8B153}" type="datetime1">
              <a:rPr lang="en-GB" smtClean="0"/>
              <a:t>14/11/2025</a:t>
            </a:fld>
            <a:endParaRPr lang="en-GB"/>
          </a:p>
        </p:txBody>
      </p:sp>
      <p:sp>
        <p:nvSpPr>
          <p:cNvPr id="5" name="Footer Placeholder 4">
            <a:extLst>
              <a:ext uri="{FF2B5EF4-FFF2-40B4-BE49-F238E27FC236}">
                <a16:creationId xmlns:a16="http://schemas.microsoft.com/office/drawing/2014/main" id="{17984647-ACA9-9B00-62A0-7EBFEB6FA55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41EC6FB-8F41-64DD-B1A7-DE3D4287788B}"/>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3089034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E4EF9-E233-AAED-34B9-9C61AC8A492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8499558-A09E-B0E2-33EE-E2CF1AA5AF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9648A5F-4BEC-0209-F437-8516B0E2BE76}"/>
              </a:ext>
            </a:extLst>
          </p:cNvPr>
          <p:cNvSpPr>
            <a:spLocks noGrp="1"/>
          </p:cNvSpPr>
          <p:nvPr>
            <p:ph type="dt" sz="half" idx="10"/>
          </p:nvPr>
        </p:nvSpPr>
        <p:spPr/>
        <p:txBody>
          <a:bodyPr/>
          <a:lstStyle/>
          <a:p>
            <a:fld id="{DA8F18BE-2E35-4457-BBD2-526C5435D0FC}" type="datetime1">
              <a:rPr lang="en-GB" smtClean="0"/>
              <a:t>14/11/2025</a:t>
            </a:fld>
            <a:endParaRPr lang="en-GB"/>
          </a:p>
        </p:txBody>
      </p:sp>
      <p:sp>
        <p:nvSpPr>
          <p:cNvPr id="5" name="Footer Placeholder 4">
            <a:extLst>
              <a:ext uri="{FF2B5EF4-FFF2-40B4-BE49-F238E27FC236}">
                <a16:creationId xmlns:a16="http://schemas.microsoft.com/office/drawing/2014/main" id="{D2D8F50F-4B34-3F88-7BB1-0B8B0D8C355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F871B8B-684B-D987-6509-EC2FC98B11FD}"/>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3615150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3128A-1F09-EB41-2FC0-05AD30A217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D8984E6-98BF-E135-6BAC-3F09FEA9E57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FC439C-24EA-27AF-2BD8-E9D780BFD465}"/>
              </a:ext>
            </a:extLst>
          </p:cNvPr>
          <p:cNvSpPr>
            <a:spLocks noGrp="1"/>
          </p:cNvSpPr>
          <p:nvPr>
            <p:ph type="dt" sz="half" idx="10"/>
          </p:nvPr>
        </p:nvSpPr>
        <p:spPr/>
        <p:txBody>
          <a:bodyPr/>
          <a:lstStyle/>
          <a:p>
            <a:fld id="{5D2A411D-A57D-41FD-990E-CF6CF425797A}" type="datetime1">
              <a:rPr lang="en-GB" smtClean="0"/>
              <a:t>14/11/2025</a:t>
            </a:fld>
            <a:endParaRPr lang="en-GB"/>
          </a:p>
        </p:txBody>
      </p:sp>
      <p:sp>
        <p:nvSpPr>
          <p:cNvPr id="5" name="Footer Placeholder 4">
            <a:extLst>
              <a:ext uri="{FF2B5EF4-FFF2-40B4-BE49-F238E27FC236}">
                <a16:creationId xmlns:a16="http://schemas.microsoft.com/office/drawing/2014/main" id="{DC1AA382-B369-DE80-0A26-4A931665C9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F3F429A-75C7-0BD8-455B-55AA2D16396B}"/>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838715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CC71A-957B-92D3-C57E-D6F1C8F513F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1C835DC-02D5-F342-7B48-7FC1897E246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ECC4348-A015-F264-86A4-28D0F822D99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1D0200E-5279-14AE-A0E4-E6722ABAD384}"/>
              </a:ext>
            </a:extLst>
          </p:cNvPr>
          <p:cNvSpPr>
            <a:spLocks noGrp="1"/>
          </p:cNvSpPr>
          <p:nvPr>
            <p:ph type="dt" sz="half" idx="10"/>
          </p:nvPr>
        </p:nvSpPr>
        <p:spPr/>
        <p:txBody>
          <a:bodyPr/>
          <a:lstStyle/>
          <a:p>
            <a:fld id="{E68C9801-E921-427F-A95A-992B5428E6EC}" type="datetime1">
              <a:rPr lang="en-GB" smtClean="0"/>
              <a:t>14/11/2025</a:t>
            </a:fld>
            <a:endParaRPr lang="en-GB"/>
          </a:p>
        </p:txBody>
      </p:sp>
      <p:sp>
        <p:nvSpPr>
          <p:cNvPr id="6" name="Footer Placeholder 5">
            <a:extLst>
              <a:ext uri="{FF2B5EF4-FFF2-40B4-BE49-F238E27FC236}">
                <a16:creationId xmlns:a16="http://schemas.microsoft.com/office/drawing/2014/main" id="{E42DB5FA-E25C-407C-F316-E9EBAC80315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600B5B8-1775-77EC-88C3-9EBFD3A9FB31}"/>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1855091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A3ECD-AC4E-513B-39BE-73712AC6534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17214D6-4515-4C35-EBA0-B1E3D09C36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B80811F-259B-A345-5740-DCE5BBBE40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31E80AF-25E5-C3B7-03EB-F45A6AF434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E901010-C99E-B466-BCD4-62F4ECC667A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074A26C-1C72-0E89-6AD7-976E388F6DFA}"/>
              </a:ext>
            </a:extLst>
          </p:cNvPr>
          <p:cNvSpPr>
            <a:spLocks noGrp="1"/>
          </p:cNvSpPr>
          <p:nvPr>
            <p:ph type="dt" sz="half" idx="10"/>
          </p:nvPr>
        </p:nvSpPr>
        <p:spPr/>
        <p:txBody>
          <a:bodyPr/>
          <a:lstStyle/>
          <a:p>
            <a:fld id="{2F08066F-57F4-4DBC-9FCB-18986DAA86E0}" type="datetime1">
              <a:rPr lang="en-GB" smtClean="0"/>
              <a:t>14/11/2025</a:t>
            </a:fld>
            <a:endParaRPr lang="en-GB"/>
          </a:p>
        </p:txBody>
      </p:sp>
      <p:sp>
        <p:nvSpPr>
          <p:cNvPr id="8" name="Footer Placeholder 7">
            <a:extLst>
              <a:ext uri="{FF2B5EF4-FFF2-40B4-BE49-F238E27FC236}">
                <a16:creationId xmlns:a16="http://schemas.microsoft.com/office/drawing/2014/main" id="{C1133678-B129-6E63-FE66-9E20845CAC7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10AA957-7723-F712-C52C-F4DC15B1917F}"/>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4235249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FA246-675B-6D27-E30E-DBBA0DF84F0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7246F80-07C5-9A68-1DF1-DF78E6C15FDC}"/>
              </a:ext>
            </a:extLst>
          </p:cNvPr>
          <p:cNvSpPr>
            <a:spLocks noGrp="1"/>
          </p:cNvSpPr>
          <p:nvPr>
            <p:ph type="dt" sz="half" idx="10"/>
          </p:nvPr>
        </p:nvSpPr>
        <p:spPr/>
        <p:txBody>
          <a:bodyPr/>
          <a:lstStyle/>
          <a:p>
            <a:fld id="{6D4DD59C-A19F-4141-B9DE-466F99D070C8}" type="datetime1">
              <a:rPr lang="en-GB" smtClean="0"/>
              <a:t>14/11/2025</a:t>
            </a:fld>
            <a:endParaRPr lang="en-GB"/>
          </a:p>
        </p:txBody>
      </p:sp>
      <p:sp>
        <p:nvSpPr>
          <p:cNvPr id="4" name="Footer Placeholder 3">
            <a:extLst>
              <a:ext uri="{FF2B5EF4-FFF2-40B4-BE49-F238E27FC236}">
                <a16:creationId xmlns:a16="http://schemas.microsoft.com/office/drawing/2014/main" id="{91A579C8-FF8D-6454-F630-FC5B0150D4A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22B17FC-8FA7-2F48-D884-D0B9F5844FF2}"/>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45012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F9E3F8-0BDF-A276-716A-35B6457D8ED2}"/>
              </a:ext>
            </a:extLst>
          </p:cNvPr>
          <p:cNvSpPr>
            <a:spLocks noGrp="1"/>
          </p:cNvSpPr>
          <p:nvPr>
            <p:ph type="dt" sz="half" idx="10"/>
          </p:nvPr>
        </p:nvSpPr>
        <p:spPr/>
        <p:txBody>
          <a:bodyPr/>
          <a:lstStyle/>
          <a:p>
            <a:fld id="{C0295408-8B49-4CA2-9B95-DA10212275D0}" type="datetime1">
              <a:rPr lang="en-GB" smtClean="0"/>
              <a:t>14/11/2025</a:t>
            </a:fld>
            <a:endParaRPr lang="en-GB"/>
          </a:p>
        </p:txBody>
      </p:sp>
      <p:sp>
        <p:nvSpPr>
          <p:cNvPr id="3" name="Footer Placeholder 2">
            <a:extLst>
              <a:ext uri="{FF2B5EF4-FFF2-40B4-BE49-F238E27FC236}">
                <a16:creationId xmlns:a16="http://schemas.microsoft.com/office/drawing/2014/main" id="{06E42485-DBAB-AB43-F323-FA74F84B097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598FDC3-D4BA-D73A-4AE6-59C79D459866}"/>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3189580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A660E-6E7D-4DFA-374A-EDD67E0FC9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A05E7F0-F332-B330-CCCE-D671A7BC3B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E3C9A62-FCE9-9DAE-8F4A-9C50441F0B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7D69B0-F62E-94D2-1C89-776A6418DE29}"/>
              </a:ext>
            </a:extLst>
          </p:cNvPr>
          <p:cNvSpPr>
            <a:spLocks noGrp="1"/>
          </p:cNvSpPr>
          <p:nvPr>
            <p:ph type="dt" sz="half" idx="10"/>
          </p:nvPr>
        </p:nvSpPr>
        <p:spPr/>
        <p:txBody>
          <a:bodyPr/>
          <a:lstStyle/>
          <a:p>
            <a:fld id="{C7971FEE-97D7-4AD2-A2FD-7839715E1BB2}" type="datetime1">
              <a:rPr lang="en-GB" smtClean="0"/>
              <a:t>14/11/2025</a:t>
            </a:fld>
            <a:endParaRPr lang="en-GB"/>
          </a:p>
        </p:txBody>
      </p:sp>
      <p:sp>
        <p:nvSpPr>
          <p:cNvPr id="6" name="Footer Placeholder 5">
            <a:extLst>
              <a:ext uri="{FF2B5EF4-FFF2-40B4-BE49-F238E27FC236}">
                <a16:creationId xmlns:a16="http://schemas.microsoft.com/office/drawing/2014/main" id="{D9470503-69AD-E35B-6A20-F8717A07B91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AD043B8-2FC4-97A5-677D-BCCAC4A4DB4C}"/>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1219526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99961-C5EB-D3D2-F099-6AE4C78158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F8EF85C-BB8F-4A36-F6D9-B0ACBAFE3E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CBA0C8B-08F4-6EAC-B700-A94FF9D70A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9215975-0121-81AF-5324-35932E82D354}"/>
              </a:ext>
            </a:extLst>
          </p:cNvPr>
          <p:cNvSpPr>
            <a:spLocks noGrp="1"/>
          </p:cNvSpPr>
          <p:nvPr>
            <p:ph type="dt" sz="half" idx="10"/>
          </p:nvPr>
        </p:nvSpPr>
        <p:spPr/>
        <p:txBody>
          <a:bodyPr/>
          <a:lstStyle/>
          <a:p>
            <a:fld id="{AA3247D7-D5AC-4868-A720-246B6C6D8631}" type="datetime1">
              <a:rPr lang="en-GB" smtClean="0"/>
              <a:t>14/11/2025</a:t>
            </a:fld>
            <a:endParaRPr lang="en-GB"/>
          </a:p>
        </p:txBody>
      </p:sp>
      <p:sp>
        <p:nvSpPr>
          <p:cNvPr id="6" name="Footer Placeholder 5">
            <a:extLst>
              <a:ext uri="{FF2B5EF4-FFF2-40B4-BE49-F238E27FC236}">
                <a16:creationId xmlns:a16="http://schemas.microsoft.com/office/drawing/2014/main" id="{2CDAD547-3F58-ED4B-0331-C8FFEAB0A22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FFA2416-8E12-C288-9E67-2DBE9B7479E8}"/>
              </a:ext>
            </a:extLst>
          </p:cNvPr>
          <p:cNvSpPr>
            <a:spLocks noGrp="1"/>
          </p:cNvSpPr>
          <p:nvPr>
            <p:ph type="sldNum" sz="quarter" idx="12"/>
          </p:nvPr>
        </p:nvSpPr>
        <p:spPr/>
        <p:txBody>
          <a:bodyPr/>
          <a:lstStyle/>
          <a:p>
            <a:fld id="{D9DF22C4-5E15-459B-AF17-E2547C81A9A3}" type="slidenum">
              <a:rPr lang="en-GB" smtClean="0"/>
              <a:t>‹#›</a:t>
            </a:fld>
            <a:endParaRPr lang="en-GB"/>
          </a:p>
        </p:txBody>
      </p:sp>
    </p:spTree>
    <p:extLst>
      <p:ext uri="{BB962C8B-B14F-4D97-AF65-F5344CB8AC3E}">
        <p14:creationId xmlns:p14="http://schemas.microsoft.com/office/powerpoint/2010/main" val="1411469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AEA1B6-DE41-8128-74BF-755D2C3DCE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E186AEF-9559-567B-DDD8-718A0949E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D2DDB5-8750-4C88-A9A5-DA7085F1C4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1C5815E-2D52-4A38-B997-17EFD30CCD93}" type="datetime1">
              <a:rPr lang="en-GB" smtClean="0"/>
              <a:t>14/11/2025</a:t>
            </a:fld>
            <a:endParaRPr lang="en-GB"/>
          </a:p>
        </p:txBody>
      </p:sp>
      <p:sp>
        <p:nvSpPr>
          <p:cNvPr id="5" name="Footer Placeholder 4">
            <a:extLst>
              <a:ext uri="{FF2B5EF4-FFF2-40B4-BE49-F238E27FC236}">
                <a16:creationId xmlns:a16="http://schemas.microsoft.com/office/drawing/2014/main" id="{17C0E273-062D-564B-5D99-1C1A677A31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3ADA0118-4A76-7F5E-7E4C-B863D5F50B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9DF22C4-5E15-459B-AF17-E2547C81A9A3}" type="slidenum">
              <a:rPr lang="en-GB" smtClean="0"/>
              <a:t>‹#›</a:t>
            </a:fld>
            <a:endParaRPr lang="en-GB"/>
          </a:p>
        </p:txBody>
      </p:sp>
    </p:spTree>
    <p:extLst>
      <p:ext uri="{BB962C8B-B14F-4D97-AF65-F5344CB8AC3E}">
        <p14:creationId xmlns:p14="http://schemas.microsoft.com/office/powerpoint/2010/main" val="1124175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977CE-D3A2-72D3-A00C-428E2DD7558A}"/>
              </a:ext>
            </a:extLst>
          </p:cNvPr>
          <p:cNvSpPr>
            <a:spLocks noGrp="1"/>
          </p:cNvSpPr>
          <p:nvPr>
            <p:ph type="ctrTitle"/>
          </p:nvPr>
        </p:nvSpPr>
        <p:spPr>
          <a:xfrm>
            <a:off x="1524000" y="1549369"/>
            <a:ext cx="9144000" cy="1200213"/>
          </a:xfrm>
        </p:spPr>
        <p:txBody>
          <a:bodyPr>
            <a:normAutofit/>
          </a:bodyPr>
          <a:lstStyle/>
          <a:p>
            <a:r>
              <a:rPr lang="fa-IR" sz="4000" b="1" dirty="0">
                <a:latin typeface="IRANSans" panose="020B0506030804020204" pitchFamily="34" charset="-78"/>
                <a:cs typeface="IRANSans" panose="020B0506030804020204" pitchFamily="34" charset="-78"/>
              </a:rPr>
              <a:t>سیستم‌های تهویه مطبوع</a:t>
            </a:r>
            <a:endParaRPr lang="en-GB" sz="4000" b="1" dirty="0">
              <a:latin typeface="IRANSans" panose="020B0506030804020204" pitchFamily="34" charset="-78"/>
              <a:cs typeface="IRANSans" panose="020B0506030804020204" pitchFamily="34" charset="-78"/>
            </a:endParaRPr>
          </a:p>
        </p:txBody>
      </p:sp>
      <p:sp>
        <p:nvSpPr>
          <p:cNvPr id="3" name="Subtitle 2">
            <a:extLst>
              <a:ext uri="{FF2B5EF4-FFF2-40B4-BE49-F238E27FC236}">
                <a16:creationId xmlns:a16="http://schemas.microsoft.com/office/drawing/2014/main" id="{7C905791-74B6-2F98-AB06-2D0EC46A5155}"/>
              </a:ext>
            </a:extLst>
          </p:cNvPr>
          <p:cNvSpPr>
            <a:spLocks noGrp="1"/>
          </p:cNvSpPr>
          <p:nvPr>
            <p:ph type="subTitle" idx="1"/>
          </p:nvPr>
        </p:nvSpPr>
        <p:spPr>
          <a:xfrm>
            <a:off x="1524000" y="3337560"/>
            <a:ext cx="9144000" cy="1920240"/>
          </a:xfrm>
        </p:spPr>
        <p:txBody>
          <a:bodyPr>
            <a:normAutofit/>
          </a:bodyPr>
          <a:lstStyle/>
          <a:p>
            <a:r>
              <a:rPr lang="fa-IR" dirty="0">
                <a:latin typeface="IRANSans" panose="020B0506030804020204" pitchFamily="34" charset="-78"/>
                <a:cs typeface="IRANSans" panose="020B0506030804020204" pitchFamily="34" charset="-78"/>
              </a:rPr>
              <a:t>جلسه دوم</a:t>
            </a:r>
          </a:p>
          <a:p>
            <a:endParaRPr lang="fa-IR" dirty="0">
              <a:latin typeface="IRANSans" panose="020B0506030804020204" pitchFamily="34" charset="-78"/>
              <a:cs typeface="IRANSans" panose="020B0506030804020204" pitchFamily="34" charset="-78"/>
            </a:endParaRPr>
          </a:p>
          <a:p>
            <a:r>
              <a:rPr lang="fa-IR" dirty="0">
                <a:latin typeface="IRANSans" panose="020B0506030804020204" pitchFamily="34" charset="-78"/>
                <a:cs typeface="IRANSans" panose="020B0506030804020204" pitchFamily="34" charset="-78"/>
              </a:rPr>
              <a:t>مدرس: عرفان حقیقت</a:t>
            </a:r>
          </a:p>
          <a:p>
            <a:endParaRPr lang="fa-IR" dirty="0">
              <a:latin typeface="IRANSans" panose="020B0506030804020204" pitchFamily="34" charset="-78"/>
              <a:cs typeface="IRANSans" panose="020B0506030804020204" pitchFamily="34" charset="-78"/>
            </a:endParaRPr>
          </a:p>
          <a:p>
            <a:endParaRPr lang="fa-IR" dirty="0">
              <a:latin typeface="IRANSans" panose="020B0506030804020204" pitchFamily="34" charset="-78"/>
              <a:cs typeface="IRANSans" panose="020B0506030804020204" pitchFamily="34" charset="-78"/>
            </a:endParaRPr>
          </a:p>
          <a:p>
            <a:endParaRPr lang="en-GB" dirty="0">
              <a:latin typeface="IRANSans" panose="020B0506030804020204" pitchFamily="34" charset="-78"/>
              <a:cs typeface="IRANSans" panose="020B0506030804020204" pitchFamily="34" charset="-78"/>
            </a:endParaRPr>
          </a:p>
        </p:txBody>
      </p:sp>
      <p:sp>
        <p:nvSpPr>
          <p:cNvPr id="4" name="Slide Number Placeholder 3">
            <a:extLst>
              <a:ext uri="{FF2B5EF4-FFF2-40B4-BE49-F238E27FC236}">
                <a16:creationId xmlns:a16="http://schemas.microsoft.com/office/drawing/2014/main" id="{059CA030-5939-ECC2-C471-1AEB30FB33B6}"/>
              </a:ext>
            </a:extLst>
          </p:cNvPr>
          <p:cNvSpPr>
            <a:spLocks noGrp="1"/>
          </p:cNvSpPr>
          <p:nvPr>
            <p:ph type="sldNum" sz="quarter" idx="12"/>
          </p:nvPr>
        </p:nvSpPr>
        <p:spPr/>
        <p:txBody>
          <a:bodyPr/>
          <a:lstStyle/>
          <a:p>
            <a:fld id="{D9DF22C4-5E15-459B-AF17-E2547C81A9A3}" type="slidenum">
              <a:rPr lang="en-GB" smtClean="0"/>
              <a:t>1</a:t>
            </a:fld>
            <a:endParaRPr lang="en-GB"/>
          </a:p>
        </p:txBody>
      </p:sp>
      <p:pic>
        <p:nvPicPr>
          <p:cNvPr id="5" name="Picture 4">
            <a:extLst>
              <a:ext uri="{FF2B5EF4-FFF2-40B4-BE49-F238E27FC236}">
                <a16:creationId xmlns:a16="http://schemas.microsoft.com/office/drawing/2014/main" id="{E927FBE6-8905-0AD0-0493-9F18BA906DE6}"/>
              </a:ext>
            </a:extLst>
          </p:cNvPr>
          <p:cNvPicPr>
            <a:picLocks noChangeAspect="1"/>
          </p:cNvPicPr>
          <p:nvPr/>
        </p:nvPicPr>
        <p:blipFill>
          <a:blip r:embed="rId2"/>
          <a:stretch>
            <a:fillRect/>
          </a:stretch>
        </p:blipFill>
        <p:spPr>
          <a:xfrm>
            <a:off x="156889" y="213245"/>
            <a:ext cx="2350946" cy="1624699"/>
          </a:xfrm>
          <a:prstGeom prst="rect">
            <a:avLst/>
          </a:prstGeom>
        </p:spPr>
      </p:pic>
    </p:spTree>
    <p:extLst>
      <p:ext uri="{BB962C8B-B14F-4D97-AF65-F5344CB8AC3E}">
        <p14:creationId xmlns:p14="http://schemas.microsoft.com/office/powerpoint/2010/main" val="1348743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2C11C-D834-E83D-B5DE-66DD591D0B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3F1C37-EBC0-453A-972A-714AADF5808B}"/>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محاسبهٔ خواص هوای مرطوب</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4BDE137B-A0B7-215D-C2EC-348049813189}"/>
              </a:ext>
            </a:extLst>
          </p:cNvPr>
          <p:cNvSpPr>
            <a:spLocks noGrp="1"/>
          </p:cNvSpPr>
          <p:nvPr>
            <p:ph type="sldNum" sz="quarter" idx="12"/>
          </p:nvPr>
        </p:nvSpPr>
        <p:spPr/>
        <p:txBody>
          <a:bodyPr/>
          <a:lstStyle/>
          <a:p>
            <a:fld id="{D9DF22C4-5E15-459B-AF17-E2547C81A9A3}" type="slidenum">
              <a:rPr lang="en-GB" smtClean="0"/>
              <a:t>10</a:t>
            </a:fld>
            <a:endParaRPr lang="en-GB" dirty="0"/>
          </a:p>
        </p:txBody>
      </p:sp>
      <p:sp>
        <p:nvSpPr>
          <p:cNvPr id="5" name="Rectangle 4">
            <a:extLst>
              <a:ext uri="{FF2B5EF4-FFF2-40B4-BE49-F238E27FC236}">
                <a16:creationId xmlns:a16="http://schemas.microsoft.com/office/drawing/2014/main" id="{72B8B654-6370-3FA4-F0CF-4442E04D3741}"/>
              </a:ext>
            </a:extLst>
          </p:cNvPr>
          <p:cNvSpPr/>
          <p:nvPr/>
        </p:nvSpPr>
        <p:spPr>
          <a:xfrm>
            <a:off x="7178039" y="2003982"/>
            <a:ext cx="3618269" cy="3866147"/>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خواص هوای مرطوب را می‌توان با مدل‌های دقیق مبتنی بر داده‌های تجربی محاسبه کرد.با این حال در تحلیل‌های مهندسی معمولاً از روابط ساده گاز ایده‌آل استفاده می‌شود.این روش خطای بسیار اندکی در بازه دمای رایج ایجاد می‌کند.به همین دلیل در طراحی سامانه‌های تهویه مناسب و کارآمد 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0AC11F8A-077E-C3B1-B4AC-74FAD896A2A1}"/>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BE50A697-441D-7715-DCCC-9BE291D0662D}"/>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904AD9C9-1A99-F40F-D44B-891A3F9C63D7}"/>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15969C32-C4C7-59C9-07EF-9F868DD48225}"/>
              </a:ext>
            </a:extLst>
          </p:cNvPr>
          <p:cNvPicPr>
            <a:picLocks noChangeAspect="1"/>
          </p:cNvPicPr>
          <p:nvPr/>
        </p:nvPicPr>
        <p:blipFill>
          <a:blip r:embed="rId3"/>
          <a:srcRect l="9300" r="10375"/>
          <a:stretch>
            <a:fillRect/>
          </a:stretch>
        </p:blipFill>
        <p:spPr>
          <a:xfrm>
            <a:off x="931354" y="2003982"/>
            <a:ext cx="5520858" cy="3866147"/>
          </a:xfrm>
          <a:prstGeom prst="rect">
            <a:avLst/>
          </a:prstGeom>
        </p:spPr>
      </p:pic>
    </p:spTree>
    <p:extLst>
      <p:ext uri="{BB962C8B-B14F-4D97-AF65-F5344CB8AC3E}">
        <p14:creationId xmlns:p14="http://schemas.microsoft.com/office/powerpoint/2010/main" val="3914230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DC8D4-6EA8-63E5-193D-22728CC806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620C89-DD7E-3751-D7A8-C3FE8926B498}"/>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قانون فشارهای جزئی</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FB4ADEDF-46A4-5D0B-2436-1D022F79B423}"/>
              </a:ext>
            </a:extLst>
          </p:cNvPr>
          <p:cNvSpPr>
            <a:spLocks noGrp="1"/>
          </p:cNvSpPr>
          <p:nvPr>
            <p:ph type="sldNum" sz="quarter" idx="12"/>
          </p:nvPr>
        </p:nvSpPr>
        <p:spPr/>
        <p:txBody>
          <a:bodyPr/>
          <a:lstStyle/>
          <a:p>
            <a:fld id="{D9DF22C4-5E15-459B-AF17-E2547C81A9A3}" type="slidenum">
              <a:rPr lang="en-GB" smtClean="0"/>
              <a:t>11</a:t>
            </a:fld>
            <a:endParaRPr lang="en-GB" dirty="0"/>
          </a:p>
        </p:txBody>
      </p:sp>
      <p:sp>
        <p:nvSpPr>
          <p:cNvPr id="5" name="Rectangle 4">
            <a:extLst>
              <a:ext uri="{FF2B5EF4-FFF2-40B4-BE49-F238E27FC236}">
                <a16:creationId xmlns:a16="http://schemas.microsoft.com/office/drawing/2014/main" id="{55D13C73-5A52-2743-2B12-82A58D478F1C}"/>
              </a:ext>
            </a:extLst>
          </p:cNvPr>
          <p:cNvSpPr/>
          <p:nvPr/>
        </p:nvSpPr>
        <p:spPr>
          <a:xfrm>
            <a:off x="7863840" y="1843818"/>
            <a:ext cx="3085162" cy="4108926"/>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در مخلوط گازها، فشار کل برابر مجموع فشارهای جزئی اجزا است.هوای مرطوب نیز از این قانون پیروی می‌کند و می‌توان سهم بخار آب را جداگانه محاسبه کرد.فشار بخار آب تعیین‌کننده میزان رطوبت موجود در هواست.این اصل پایه تحلیل رطوبت و محاسبه  نسبت بخار 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FC280E59-E05D-A8A8-4D22-6F5D95424920}"/>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0FB94142-D51F-41E9-2D85-F3371763AA7D}"/>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9C42D4AE-C2E3-D147-D919-624441804279}"/>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F197433B-4065-2A26-7ABE-49170FE3184C}"/>
              </a:ext>
            </a:extLst>
          </p:cNvPr>
          <p:cNvPicPr>
            <a:picLocks noChangeAspect="1"/>
          </p:cNvPicPr>
          <p:nvPr/>
        </p:nvPicPr>
        <p:blipFill>
          <a:blip r:embed="rId3"/>
          <a:stretch>
            <a:fillRect/>
          </a:stretch>
        </p:blipFill>
        <p:spPr>
          <a:xfrm>
            <a:off x="376427" y="1843818"/>
            <a:ext cx="7329106" cy="3305111"/>
          </a:xfrm>
          <a:prstGeom prst="rect">
            <a:avLst/>
          </a:prstGeom>
        </p:spPr>
      </p:pic>
    </p:spTree>
    <p:extLst>
      <p:ext uri="{BB962C8B-B14F-4D97-AF65-F5344CB8AC3E}">
        <p14:creationId xmlns:p14="http://schemas.microsoft.com/office/powerpoint/2010/main" val="509194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84B6B-E12E-6FB0-38ED-25F548BA6E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1B7AFA-869D-E2BD-1038-3936ED2B8944}"/>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مفهوم جرم و ترکیب در هوا</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95FB91C0-11AF-897A-54B8-2D7FDE96D279}"/>
              </a:ext>
            </a:extLst>
          </p:cNvPr>
          <p:cNvSpPr>
            <a:spLocks noGrp="1"/>
          </p:cNvSpPr>
          <p:nvPr>
            <p:ph type="sldNum" sz="quarter" idx="12"/>
          </p:nvPr>
        </p:nvSpPr>
        <p:spPr/>
        <p:txBody>
          <a:bodyPr/>
          <a:lstStyle/>
          <a:p>
            <a:fld id="{D9DF22C4-5E15-459B-AF17-E2547C81A9A3}" type="slidenum">
              <a:rPr lang="en-GB" smtClean="0"/>
              <a:t>12</a:t>
            </a:fld>
            <a:endParaRPr lang="en-GB" dirty="0"/>
          </a:p>
        </p:txBody>
      </p:sp>
      <p:sp>
        <p:nvSpPr>
          <p:cNvPr id="5" name="Rectangle 4">
            <a:extLst>
              <a:ext uri="{FF2B5EF4-FFF2-40B4-BE49-F238E27FC236}">
                <a16:creationId xmlns:a16="http://schemas.microsoft.com/office/drawing/2014/main" id="{1ADE801E-649E-BB15-D9BB-10FD0845B820}"/>
              </a:ext>
            </a:extLst>
          </p:cNvPr>
          <p:cNvSpPr/>
          <p:nvPr/>
        </p:nvSpPr>
        <p:spPr>
          <a:xfrm>
            <a:off x="7010400" y="1972072"/>
            <a:ext cx="3838018" cy="3371453"/>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جرم کل هوای مرطوب برابر مجموع جرم هوای خشک و جرم بخار آب است.این رابطه برای محاسبه نسبت رطوبت و انجام موازنه جرم ضروری است.در طراحی سامانه‌های تهویه، دانستن مقدار بخار آب نقش اساسی دارد.این موضوع تعیین‌کننده میزان تقطیر، تبخیر و انتقال انرژی 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AB27C8F0-588E-BC92-9FA2-907EC50CB78D}"/>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8904B454-62BB-ACA8-62BC-086B3E4F0EC8}"/>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1FB40506-C2F1-D6C7-AAD4-F7F39DFFC9DD}"/>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B2FED713-D03B-A167-8F6D-E3B72E98AC8C}"/>
              </a:ext>
            </a:extLst>
          </p:cNvPr>
          <p:cNvPicPr>
            <a:picLocks noChangeAspect="1"/>
          </p:cNvPicPr>
          <p:nvPr/>
        </p:nvPicPr>
        <p:blipFill>
          <a:blip r:embed="rId3"/>
          <a:stretch>
            <a:fillRect/>
          </a:stretch>
        </p:blipFill>
        <p:spPr>
          <a:xfrm>
            <a:off x="266699" y="2317622"/>
            <a:ext cx="6624064" cy="3123057"/>
          </a:xfrm>
          <a:prstGeom prst="rect">
            <a:avLst/>
          </a:prstGeom>
        </p:spPr>
      </p:pic>
    </p:spTree>
    <p:extLst>
      <p:ext uri="{BB962C8B-B14F-4D97-AF65-F5344CB8AC3E}">
        <p14:creationId xmlns:p14="http://schemas.microsoft.com/office/powerpoint/2010/main" val="1735149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AD387-0E8D-A1E2-EA43-897EBC27DD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F45E79-9C39-0469-05AC-5C5A9E810ED7}"/>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مفهوم دما و مقیاس‌های حرارتی</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E5149053-77A6-220A-9194-D96B89729F09}"/>
              </a:ext>
            </a:extLst>
          </p:cNvPr>
          <p:cNvSpPr>
            <a:spLocks noGrp="1"/>
          </p:cNvSpPr>
          <p:nvPr>
            <p:ph type="sldNum" sz="quarter" idx="12"/>
          </p:nvPr>
        </p:nvSpPr>
        <p:spPr/>
        <p:txBody>
          <a:bodyPr/>
          <a:lstStyle/>
          <a:p>
            <a:fld id="{D9DF22C4-5E15-459B-AF17-E2547C81A9A3}" type="slidenum">
              <a:rPr lang="en-GB" smtClean="0"/>
              <a:t>13</a:t>
            </a:fld>
            <a:endParaRPr lang="en-GB" dirty="0"/>
          </a:p>
        </p:txBody>
      </p:sp>
      <p:sp>
        <p:nvSpPr>
          <p:cNvPr id="5" name="Rectangle 4">
            <a:extLst>
              <a:ext uri="{FF2B5EF4-FFF2-40B4-BE49-F238E27FC236}">
                <a16:creationId xmlns:a16="http://schemas.microsoft.com/office/drawing/2014/main" id="{C9E47852-7AA3-2C0F-4E04-17E2020D476B}"/>
              </a:ext>
            </a:extLst>
          </p:cNvPr>
          <p:cNvSpPr/>
          <p:nvPr/>
        </p:nvSpPr>
        <p:spPr>
          <a:xfrm>
            <a:off x="6477000" y="1972072"/>
            <a:ext cx="4371418" cy="3049107"/>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دما شاخصی از میزان گرمی یا سردی یک ماده است و بر رفتار هوا اثر مستقیم دارد.مقیاس‌های مختلف دما با نقاط مرجع متفاوت تعریف شده‌اند.شناخت روابط تبدیل میان مقیاس‌ها برای تحلیل‌های ترمودینامیکی لازم است.دما یکی از مهم‌ترین متغیرهای اثرگذار بر ظرفیت رطوبتی هواست.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36C8E856-7114-ACF7-AD32-7C2DC2D5AFC3}"/>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EDB7E0D7-BF93-0E9E-77F2-919454F13FC9}"/>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B25DCB30-15F4-C7DE-CF4A-8DC2610F8E04}"/>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7BF6B5CF-82F4-CEDF-15E9-1F0AB5C0CDDA}"/>
              </a:ext>
            </a:extLst>
          </p:cNvPr>
          <p:cNvPicPr>
            <a:picLocks noChangeAspect="1"/>
          </p:cNvPicPr>
          <p:nvPr/>
        </p:nvPicPr>
        <p:blipFill>
          <a:blip r:embed="rId3"/>
          <a:stretch>
            <a:fillRect/>
          </a:stretch>
        </p:blipFill>
        <p:spPr>
          <a:xfrm>
            <a:off x="866775" y="1972072"/>
            <a:ext cx="5229225" cy="3638550"/>
          </a:xfrm>
          <a:prstGeom prst="rect">
            <a:avLst/>
          </a:prstGeom>
        </p:spPr>
      </p:pic>
    </p:spTree>
    <p:extLst>
      <p:ext uri="{BB962C8B-B14F-4D97-AF65-F5344CB8AC3E}">
        <p14:creationId xmlns:p14="http://schemas.microsoft.com/office/powerpoint/2010/main" val="1879075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FF167-ED30-280A-048E-90AA207A87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94AEBF-2B65-53CD-F5FB-F0C7CA40FBA2}"/>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اندازه‌گیری دقیق دما</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6F33BCA4-9C40-741E-AB5D-F4619F0D30EA}"/>
              </a:ext>
            </a:extLst>
          </p:cNvPr>
          <p:cNvSpPr>
            <a:spLocks noGrp="1"/>
          </p:cNvSpPr>
          <p:nvPr>
            <p:ph type="sldNum" sz="quarter" idx="12"/>
          </p:nvPr>
        </p:nvSpPr>
        <p:spPr/>
        <p:txBody>
          <a:bodyPr/>
          <a:lstStyle/>
          <a:p>
            <a:fld id="{D9DF22C4-5E15-459B-AF17-E2547C81A9A3}" type="slidenum">
              <a:rPr lang="en-GB" smtClean="0"/>
              <a:t>14</a:t>
            </a:fld>
            <a:endParaRPr lang="en-GB" dirty="0"/>
          </a:p>
        </p:txBody>
      </p:sp>
      <p:sp>
        <p:nvSpPr>
          <p:cNvPr id="5" name="Rectangle 4">
            <a:extLst>
              <a:ext uri="{FF2B5EF4-FFF2-40B4-BE49-F238E27FC236}">
                <a16:creationId xmlns:a16="http://schemas.microsoft.com/office/drawing/2014/main" id="{48AB4B16-3F55-0FA4-4DF8-9C6CC285A52F}"/>
              </a:ext>
            </a:extLst>
          </p:cNvPr>
          <p:cNvSpPr/>
          <p:nvPr/>
        </p:nvSpPr>
        <p:spPr>
          <a:xfrm>
            <a:off x="7299960" y="1972073"/>
            <a:ext cx="3548458" cy="3849608"/>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در سنجش دما، دقت، تکرارپذیری و حساسیت اهمیت دارد. سنسورهای دقیق دما بر اساس تغییر مقاومت یا ویژگی‌های حرارتی فلزات کار می‌کنند. پایداری و سرعت پاسخ سنسور برای کنترل سامانه تهویه حیاتی است. سنجش صحیح دما امکان تنظیم دقیق شرایط آسایش را فراهم می‌کند.</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12962690-BC2D-50A7-BCCC-8E37D9809318}"/>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84CE4F44-672C-7DB3-9E56-80891E238EB2}"/>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A99C9538-9648-86B2-3A60-B86FA98A7A2A}"/>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03ACD823-D769-5F14-3477-DB7F6BDDDFDF}"/>
              </a:ext>
            </a:extLst>
          </p:cNvPr>
          <p:cNvPicPr>
            <a:picLocks noChangeAspect="1"/>
          </p:cNvPicPr>
          <p:nvPr/>
        </p:nvPicPr>
        <p:blipFill>
          <a:blip r:embed="rId3"/>
          <a:srcRect l="33070"/>
          <a:stretch>
            <a:fillRect/>
          </a:stretch>
        </p:blipFill>
        <p:spPr>
          <a:xfrm>
            <a:off x="1545336" y="1972073"/>
            <a:ext cx="4197096" cy="4164808"/>
          </a:xfrm>
          <a:prstGeom prst="rect">
            <a:avLst/>
          </a:prstGeom>
        </p:spPr>
      </p:pic>
    </p:spTree>
    <p:extLst>
      <p:ext uri="{BB962C8B-B14F-4D97-AF65-F5344CB8AC3E}">
        <p14:creationId xmlns:p14="http://schemas.microsoft.com/office/powerpoint/2010/main" val="27876454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D9D73-2CAE-DCA9-3A26-A80C136211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73AF04-0DE1-EE58-91BF-77B9291924EB}"/>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مفهوم نسبت رطوبت</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2DE44AE2-36A4-C091-E46A-0BC84B336290}"/>
              </a:ext>
            </a:extLst>
          </p:cNvPr>
          <p:cNvSpPr>
            <a:spLocks noGrp="1"/>
          </p:cNvSpPr>
          <p:nvPr>
            <p:ph type="sldNum" sz="quarter" idx="12"/>
          </p:nvPr>
        </p:nvSpPr>
        <p:spPr/>
        <p:txBody>
          <a:bodyPr/>
          <a:lstStyle/>
          <a:p>
            <a:fld id="{D9DF22C4-5E15-459B-AF17-E2547C81A9A3}" type="slidenum">
              <a:rPr lang="en-GB" smtClean="0"/>
              <a:t>15</a:t>
            </a:fld>
            <a:endParaRPr lang="en-GB" dirty="0"/>
          </a:p>
        </p:txBody>
      </p:sp>
      <p:sp>
        <p:nvSpPr>
          <p:cNvPr id="5" name="Rectangle 4">
            <a:extLst>
              <a:ext uri="{FF2B5EF4-FFF2-40B4-BE49-F238E27FC236}">
                <a16:creationId xmlns:a16="http://schemas.microsoft.com/office/drawing/2014/main" id="{8BFA7E69-39ED-FF3B-3298-9EDCEED8E3F7}"/>
              </a:ext>
            </a:extLst>
          </p:cNvPr>
          <p:cNvSpPr/>
          <p:nvPr/>
        </p:nvSpPr>
        <p:spPr>
          <a:xfrm>
            <a:off x="7025640" y="1972072"/>
            <a:ext cx="3822778" cy="3377168"/>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نسبت رطوبت بیان‌کننده مقدار بخار آب موجود در هوا نسبت به جرم هوای خشک است.این شاخص یکی از اساسی‌ترین پارامترهای تحلیل هوای مرطوب است.نسبت رطوبت از فشار بخار آب و فشار کل تعیین می‌شود.افزایش آن به معنی افزایش بار رطوبتی و نیاز به کنترل بیشتر 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717D7360-1FA3-A7A9-4BF5-AF43E1D66CC1}"/>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8E0C193C-A59E-DDC6-ED53-1886D359A34D}"/>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D7E5BDA4-CF71-48A5-5DC7-1B524A77E3F9}"/>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46609681-EDCB-0D7C-4378-CE6F4F1C9F6D}"/>
              </a:ext>
            </a:extLst>
          </p:cNvPr>
          <p:cNvPicPr>
            <a:picLocks noChangeAspect="1"/>
          </p:cNvPicPr>
          <p:nvPr/>
        </p:nvPicPr>
        <p:blipFill>
          <a:blip r:embed="rId3"/>
          <a:stretch>
            <a:fillRect/>
          </a:stretch>
        </p:blipFill>
        <p:spPr>
          <a:xfrm>
            <a:off x="464852" y="2590452"/>
            <a:ext cx="6269704" cy="1996250"/>
          </a:xfrm>
          <a:prstGeom prst="rect">
            <a:avLst/>
          </a:prstGeom>
        </p:spPr>
      </p:pic>
    </p:spTree>
    <p:extLst>
      <p:ext uri="{BB962C8B-B14F-4D97-AF65-F5344CB8AC3E}">
        <p14:creationId xmlns:p14="http://schemas.microsoft.com/office/powerpoint/2010/main" val="6322595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0E23F-A687-26D5-212E-99F2E8C568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7D6DD-2F45-4F2B-1E90-064C9324353F}"/>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رطوبت نسبی</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AFBA93A3-6FCA-673D-8E0B-98F8B6D2BA52}"/>
              </a:ext>
            </a:extLst>
          </p:cNvPr>
          <p:cNvSpPr>
            <a:spLocks noGrp="1"/>
          </p:cNvSpPr>
          <p:nvPr>
            <p:ph type="sldNum" sz="quarter" idx="12"/>
          </p:nvPr>
        </p:nvSpPr>
        <p:spPr/>
        <p:txBody>
          <a:bodyPr/>
          <a:lstStyle/>
          <a:p>
            <a:fld id="{D9DF22C4-5E15-459B-AF17-E2547C81A9A3}" type="slidenum">
              <a:rPr lang="en-GB" smtClean="0"/>
              <a:t>16</a:t>
            </a:fld>
            <a:endParaRPr lang="en-GB" dirty="0"/>
          </a:p>
        </p:txBody>
      </p:sp>
      <p:sp>
        <p:nvSpPr>
          <p:cNvPr id="5" name="Rectangle 4">
            <a:extLst>
              <a:ext uri="{FF2B5EF4-FFF2-40B4-BE49-F238E27FC236}">
                <a16:creationId xmlns:a16="http://schemas.microsoft.com/office/drawing/2014/main" id="{F965C6B8-DD30-C2CF-8197-9DBC2B1DF2AF}"/>
              </a:ext>
            </a:extLst>
          </p:cNvPr>
          <p:cNvSpPr/>
          <p:nvPr/>
        </p:nvSpPr>
        <p:spPr>
          <a:xfrm>
            <a:off x="6591300" y="2203737"/>
            <a:ext cx="4371418" cy="2961821"/>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رطوبت نسبی نسبت مقدار واقعی بخار آب به مقدار قابل‌پذیرش در حالت اشباع است.این مقدار نشان‌دهنده میزان نزدیکی هوا به حالت اشباع است.رطوبت نسبی در شرایط آسایش انسان اهمیت ویژه‌ای دارد.پایداری این شاخص به عملکرد صحیح سامانه تهویه وابسته 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3E05AEE9-FBAE-385A-BE87-9DADD96C06F6}"/>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EDD45047-E460-1725-27FC-92CE9C7349B4}"/>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A3374A90-70A6-F6FC-CD36-68AA2CAFDD67}"/>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2B94ADCC-9231-0A7A-CA8F-29592AA89BB1}"/>
              </a:ext>
            </a:extLst>
          </p:cNvPr>
          <p:cNvPicPr>
            <a:picLocks noChangeAspect="1"/>
          </p:cNvPicPr>
          <p:nvPr/>
        </p:nvPicPr>
        <p:blipFill>
          <a:blip r:embed="rId3"/>
          <a:stretch>
            <a:fillRect/>
          </a:stretch>
        </p:blipFill>
        <p:spPr>
          <a:xfrm>
            <a:off x="429768" y="2203705"/>
            <a:ext cx="5919825" cy="2706206"/>
          </a:xfrm>
          <a:prstGeom prst="rect">
            <a:avLst/>
          </a:prstGeom>
        </p:spPr>
      </p:pic>
    </p:spTree>
    <p:extLst>
      <p:ext uri="{BB962C8B-B14F-4D97-AF65-F5344CB8AC3E}">
        <p14:creationId xmlns:p14="http://schemas.microsoft.com/office/powerpoint/2010/main" val="3856888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BB34E6-7892-E7A2-BD56-249397D3EC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8513F9-8499-BDB1-2F83-5DBC5471E610}"/>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درجهٔ اشباع</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9552220C-64FE-2015-0110-A625BDD23DC6}"/>
              </a:ext>
            </a:extLst>
          </p:cNvPr>
          <p:cNvSpPr>
            <a:spLocks noGrp="1"/>
          </p:cNvSpPr>
          <p:nvPr>
            <p:ph type="sldNum" sz="quarter" idx="12"/>
          </p:nvPr>
        </p:nvSpPr>
        <p:spPr/>
        <p:txBody>
          <a:bodyPr/>
          <a:lstStyle/>
          <a:p>
            <a:fld id="{D9DF22C4-5E15-459B-AF17-E2547C81A9A3}" type="slidenum">
              <a:rPr lang="en-GB" smtClean="0"/>
              <a:t>17</a:t>
            </a:fld>
            <a:endParaRPr lang="en-GB" dirty="0"/>
          </a:p>
        </p:txBody>
      </p:sp>
      <p:sp>
        <p:nvSpPr>
          <p:cNvPr id="5" name="Rectangle 4">
            <a:extLst>
              <a:ext uri="{FF2B5EF4-FFF2-40B4-BE49-F238E27FC236}">
                <a16:creationId xmlns:a16="http://schemas.microsoft.com/office/drawing/2014/main" id="{036043E0-9ABE-1E0E-F313-6B8A6E3958FD}"/>
              </a:ext>
            </a:extLst>
          </p:cNvPr>
          <p:cNvSpPr/>
          <p:nvPr/>
        </p:nvSpPr>
        <p:spPr>
          <a:xfrm>
            <a:off x="7162800" y="1972072"/>
            <a:ext cx="3685618" cy="3434117"/>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درجه اشباع نسبت رطوبت هوای مرطوب را با حالت اشباع مقایسه می‌کند.این شاخص بیانگر میزان بار رطوبتی اضافی در هواست.در طراحی سامانه تهویه از آن برای تحلیل بار نهان استفاده می‌شود.ارتباط نزدیکی با رطوبت نسبی دارد و مقدار آن بسیار به هم نزدیک 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F0F98425-6071-E28B-5B33-EC9ADC1BAFD3}"/>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4E170997-380F-5E22-4830-528E8EA04504}"/>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509163C1-EBD4-C869-F48B-CC44A4A039BC}"/>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9D07646A-09DE-06A5-7A20-04CD2BC1B71D}"/>
              </a:ext>
            </a:extLst>
          </p:cNvPr>
          <p:cNvPicPr>
            <a:picLocks noChangeAspect="1"/>
          </p:cNvPicPr>
          <p:nvPr/>
        </p:nvPicPr>
        <p:blipFill>
          <a:blip r:embed="rId3"/>
          <a:stretch>
            <a:fillRect/>
          </a:stretch>
        </p:blipFill>
        <p:spPr>
          <a:xfrm>
            <a:off x="0" y="2246715"/>
            <a:ext cx="7017228" cy="2884830"/>
          </a:xfrm>
          <a:prstGeom prst="rect">
            <a:avLst/>
          </a:prstGeom>
        </p:spPr>
      </p:pic>
    </p:spTree>
    <p:extLst>
      <p:ext uri="{BB962C8B-B14F-4D97-AF65-F5344CB8AC3E}">
        <p14:creationId xmlns:p14="http://schemas.microsoft.com/office/powerpoint/2010/main" val="7508285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2019A-4C48-72CB-777A-84709F9E49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629812-4580-F481-7C3F-5D1E1C44AC77}"/>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آنتالپی هوای مرطوب</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F8CE5481-6F64-0DC5-4CB3-564A8FFCF6FE}"/>
              </a:ext>
            </a:extLst>
          </p:cNvPr>
          <p:cNvSpPr>
            <a:spLocks noGrp="1"/>
          </p:cNvSpPr>
          <p:nvPr>
            <p:ph type="sldNum" sz="quarter" idx="12"/>
          </p:nvPr>
        </p:nvSpPr>
        <p:spPr/>
        <p:txBody>
          <a:bodyPr/>
          <a:lstStyle/>
          <a:p>
            <a:fld id="{D9DF22C4-5E15-459B-AF17-E2547C81A9A3}" type="slidenum">
              <a:rPr lang="en-GB" smtClean="0"/>
              <a:t>18</a:t>
            </a:fld>
            <a:endParaRPr lang="en-GB" dirty="0"/>
          </a:p>
        </p:txBody>
      </p:sp>
      <p:sp>
        <p:nvSpPr>
          <p:cNvPr id="5" name="Rectangle 4">
            <a:extLst>
              <a:ext uri="{FF2B5EF4-FFF2-40B4-BE49-F238E27FC236}">
                <a16:creationId xmlns:a16="http://schemas.microsoft.com/office/drawing/2014/main" id="{76CDD745-8368-CF78-C843-E0177847376C}"/>
              </a:ext>
            </a:extLst>
          </p:cNvPr>
          <p:cNvSpPr/>
          <p:nvPr/>
        </p:nvSpPr>
        <p:spPr>
          <a:xfrm>
            <a:off x="7162800" y="1763117"/>
            <a:ext cx="3685618" cy="3494683"/>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آنتالپی هوای مرطوب مجموع انرژی هوای خشک و انرژی بخار آب است.بخش حساس به دما و بخش نهان مربوط به تبخیر در آن وجود دارد.این شاخص مبنای تحلیل فرایندهای سرمایش، گرمایش و رطوبت‌زدایی است.محاسبه صحیح آنتالپی برای انتخاب تجهیزات بسیار مهم 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8F1E2630-F0BB-17A0-933C-9586F7041202}"/>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4C3DFD2E-ED52-17BD-67BC-8052245762C7}"/>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F6015EB5-6793-4FEB-2C2D-B3BCEBF9ABBC}"/>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C7B4ED5A-B365-9205-93D1-40332B3EE2AE}"/>
              </a:ext>
            </a:extLst>
          </p:cNvPr>
          <p:cNvPicPr>
            <a:picLocks noChangeAspect="1"/>
          </p:cNvPicPr>
          <p:nvPr/>
        </p:nvPicPr>
        <p:blipFill>
          <a:blip r:embed="rId3"/>
          <a:stretch>
            <a:fillRect/>
          </a:stretch>
        </p:blipFill>
        <p:spPr>
          <a:xfrm>
            <a:off x="838200" y="1763117"/>
            <a:ext cx="5764500" cy="4311196"/>
          </a:xfrm>
          <a:prstGeom prst="rect">
            <a:avLst/>
          </a:prstGeom>
        </p:spPr>
      </p:pic>
    </p:spTree>
    <p:extLst>
      <p:ext uri="{BB962C8B-B14F-4D97-AF65-F5344CB8AC3E}">
        <p14:creationId xmlns:p14="http://schemas.microsoft.com/office/powerpoint/2010/main" val="135267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36D0D-01B5-C24E-CA2F-E5B97D9ADB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84A1EF-5F85-2C96-502A-09F4517DCAA3}"/>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حجم ویژه و چگالی هوا</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76B2BCEE-EF5E-E8D3-03E2-71F04FB1305A}"/>
              </a:ext>
            </a:extLst>
          </p:cNvPr>
          <p:cNvSpPr>
            <a:spLocks noGrp="1"/>
          </p:cNvSpPr>
          <p:nvPr>
            <p:ph type="sldNum" sz="quarter" idx="12"/>
          </p:nvPr>
        </p:nvSpPr>
        <p:spPr/>
        <p:txBody>
          <a:bodyPr/>
          <a:lstStyle/>
          <a:p>
            <a:fld id="{D9DF22C4-5E15-459B-AF17-E2547C81A9A3}" type="slidenum">
              <a:rPr lang="en-GB" smtClean="0"/>
              <a:t>19</a:t>
            </a:fld>
            <a:endParaRPr lang="en-GB" dirty="0"/>
          </a:p>
        </p:txBody>
      </p:sp>
      <p:sp>
        <p:nvSpPr>
          <p:cNvPr id="5" name="Rectangle 4">
            <a:extLst>
              <a:ext uri="{FF2B5EF4-FFF2-40B4-BE49-F238E27FC236}">
                <a16:creationId xmlns:a16="http://schemas.microsoft.com/office/drawing/2014/main" id="{FD411891-D775-8ECA-7038-7CF0E1001657}"/>
              </a:ext>
            </a:extLst>
          </p:cNvPr>
          <p:cNvSpPr/>
          <p:nvPr/>
        </p:nvSpPr>
        <p:spPr>
          <a:xfrm>
            <a:off x="7528560" y="1972072"/>
            <a:ext cx="3319858" cy="3468608"/>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حجم ویژه هوا بیانگر حجم اشغال‌شده به ازای جرم مشخص هوای خشک است.وجود بخار آب حجم ویژه را افزایش و چگالی را کاهش می‌دهد.این تغییر بر ارزیابی جریان، بار سرمایشی و افت فشار اثر دارد.بنابراین در طراحی کانال‌ها و فن‌ها باید در نظر گرفته شود.</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6D6EE833-646E-BCD9-0032-9AE141563E9A}"/>
              </a:ext>
            </a:extLst>
          </p:cNvPr>
          <p:cNvGrpSpPr/>
          <p:nvPr/>
        </p:nvGrpSpPr>
        <p:grpSpPr>
          <a:xfrm>
            <a:off x="266699" y="326232"/>
            <a:ext cx="1914526" cy="1325563"/>
            <a:chOff x="38099" y="602810"/>
            <a:chExt cx="1600200" cy="1152638"/>
          </a:xfrm>
        </p:grpSpPr>
        <p:pic>
          <p:nvPicPr>
            <p:cNvPr id="7" name="Picture 6">
              <a:extLst>
                <a:ext uri="{FF2B5EF4-FFF2-40B4-BE49-F238E27FC236}">
                  <a16:creationId xmlns:a16="http://schemas.microsoft.com/office/drawing/2014/main" id="{8B091AF0-2C9C-CE82-F8C1-6CD988300226}"/>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630BD429-C9B9-79FF-2B1B-D7E6A63C4671}"/>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84F89627-0ADA-E958-62CF-0FD92A3588EE}"/>
              </a:ext>
            </a:extLst>
          </p:cNvPr>
          <p:cNvPicPr>
            <a:picLocks noChangeAspect="1"/>
          </p:cNvPicPr>
          <p:nvPr/>
        </p:nvPicPr>
        <p:blipFill>
          <a:blip r:embed="rId3"/>
          <a:stretch>
            <a:fillRect/>
          </a:stretch>
        </p:blipFill>
        <p:spPr>
          <a:xfrm>
            <a:off x="736884" y="1972072"/>
            <a:ext cx="6186989" cy="3758596"/>
          </a:xfrm>
          <a:prstGeom prst="rect">
            <a:avLst/>
          </a:prstGeom>
        </p:spPr>
      </p:pic>
    </p:spTree>
    <p:extLst>
      <p:ext uri="{BB962C8B-B14F-4D97-AF65-F5344CB8AC3E}">
        <p14:creationId xmlns:p14="http://schemas.microsoft.com/office/powerpoint/2010/main" val="4267603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7C297-B752-7BB0-2B43-7F2844E2F9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7D013E-CD17-16B1-0C72-F0EF6B011A79}"/>
              </a:ext>
            </a:extLst>
          </p:cNvPr>
          <p:cNvSpPr>
            <a:spLocks noGrp="1"/>
          </p:cNvSpPr>
          <p:nvPr>
            <p:ph type="ctrTitle"/>
          </p:nvPr>
        </p:nvSpPr>
        <p:spPr>
          <a:xfrm>
            <a:off x="1523999" y="3938716"/>
            <a:ext cx="9144000" cy="1200213"/>
          </a:xfrm>
        </p:spPr>
        <p:txBody>
          <a:bodyPr>
            <a:normAutofit/>
          </a:bodyPr>
          <a:lstStyle/>
          <a:p>
            <a:r>
              <a:rPr lang="fa-IR" b="1" dirty="0">
                <a:latin typeface="IRANSans" panose="020B0506030804020204" pitchFamily="34" charset="-78"/>
                <a:cs typeface="IRANSans" panose="020B0506030804020204" pitchFamily="34" charset="-78"/>
              </a:rPr>
              <a:t>درباره ما</a:t>
            </a:r>
            <a:endParaRPr lang="en-GB" b="1" dirty="0">
              <a:latin typeface="IRANSans" panose="020B0506030804020204" pitchFamily="34" charset="-78"/>
              <a:cs typeface="IRANSans" panose="020B0506030804020204" pitchFamily="34" charset="-78"/>
            </a:endParaRPr>
          </a:p>
        </p:txBody>
      </p:sp>
      <p:sp>
        <p:nvSpPr>
          <p:cNvPr id="4" name="Slide Number Placeholder 3">
            <a:extLst>
              <a:ext uri="{FF2B5EF4-FFF2-40B4-BE49-F238E27FC236}">
                <a16:creationId xmlns:a16="http://schemas.microsoft.com/office/drawing/2014/main" id="{71FD206D-6649-3FD4-4561-A872F9C58917}"/>
              </a:ext>
            </a:extLst>
          </p:cNvPr>
          <p:cNvSpPr>
            <a:spLocks noGrp="1"/>
          </p:cNvSpPr>
          <p:nvPr>
            <p:ph type="sldNum" sz="quarter" idx="12"/>
          </p:nvPr>
        </p:nvSpPr>
        <p:spPr/>
        <p:txBody>
          <a:bodyPr/>
          <a:lstStyle/>
          <a:p>
            <a:fld id="{D9DF22C4-5E15-459B-AF17-E2547C81A9A3}" type="slidenum">
              <a:rPr lang="en-GB" smtClean="0"/>
              <a:t>2</a:t>
            </a:fld>
            <a:endParaRPr lang="en-GB"/>
          </a:p>
        </p:txBody>
      </p:sp>
      <p:pic>
        <p:nvPicPr>
          <p:cNvPr id="5" name="Picture 4">
            <a:extLst>
              <a:ext uri="{FF2B5EF4-FFF2-40B4-BE49-F238E27FC236}">
                <a16:creationId xmlns:a16="http://schemas.microsoft.com/office/drawing/2014/main" id="{5240CCF1-0984-F24F-DF7D-96FE4FEFEC2F}"/>
              </a:ext>
            </a:extLst>
          </p:cNvPr>
          <p:cNvPicPr>
            <a:picLocks noChangeAspect="1"/>
          </p:cNvPicPr>
          <p:nvPr/>
        </p:nvPicPr>
        <p:blipFill>
          <a:blip r:embed="rId2"/>
          <a:stretch>
            <a:fillRect/>
          </a:stretch>
        </p:blipFill>
        <p:spPr>
          <a:xfrm>
            <a:off x="3954634" y="615581"/>
            <a:ext cx="4282731" cy="2959723"/>
          </a:xfrm>
          <a:prstGeom prst="rect">
            <a:avLst/>
          </a:prstGeom>
        </p:spPr>
      </p:pic>
    </p:spTree>
    <p:extLst>
      <p:ext uri="{BB962C8B-B14F-4D97-AF65-F5344CB8AC3E}">
        <p14:creationId xmlns:p14="http://schemas.microsoft.com/office/powerpoint/2010/main" val="2476032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D45D8-FB2D-06BF-A126-27A42DB323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E24838-30F2-EFF1-8209-BF7A1A9CA62C}"/>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دمای نقطهٔ شبنم</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A8B01915-ED2E-A360-3E4A-65F57A20D6B2}"/>
              </a:ext>
            </a:extLst>
          </p:cNvPr>
          <p:cNvSpPr>
            <a:spLocks noGrp="1"/>
          </p:cNvSpPr>
          <p:nvPr>
            <p:ph type="sldNum" sz="quarter" idx="12"/>
          </p:nvPr>
        </p:nvSpPr>
        <p:spPr/>
        <p:txBody>
          <a:bodyPr/>
          <a:lstStyle/>
          <a:p>
            <a:fld id="{D9DF22C4-5E15-459B-AF17-E2547C81A9A3}" type="slidenum">
              <a:rPr lang="en-GB" smtClean="0"/>
              <a:t>20</a:t>
            </a:fld>
            <a:endParaRPr lang="en-GB" dirty="0"/>
          </a:p>
        </p:txBody>
      </p:sp>
      <p:sp>
        <p:nvSpPr>
          <p:cNvPr id="5" name="Rectangle 4">
            <a:extLst>
              <a:ext uri="{FF2B5EF4-FFF2-40B4-BE49-F238E27FC236}">
                <a16:creationId xmlns:a16="http://schemas.microsoft.com/office/drawing/2014/main" id="{BC63D7A3-A925-60CF-3E51-674335594D7C}"/>
              </a:ext>
            </a:extLst>
          </p:cNvPr>
          <p:cNvSpPr/>
          <p:nvPr/>
        </p:nvSpPr>
        <p:spPr>
          <a:xfrm>
            <a:off x="7239000" y="1972072"/>
            <a:ext cx="3609418" cy="3447653"/>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نقطه شبنم دمایی است که هوا در آن به حالت اشباع می‌رسد.این دما تعیین‌کننده میزان واقعی بخار آب موجود در هواست.نقطه شبنم شاخص مهمی برای کنترل تقطیر روی سطوح سرد است.دانستن آن برای طراحی صحیح سامانه‌های رطوبت‌زدایی ضروری 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35E98CDB-3E2F-7996-C0F5-D57AB9E7C749}"/>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A651526B-9388-AAD5-82BF-F07E20604340}"/>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DF0255F9-C30A-1305-8B84-4F596B8802DE}"/>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E1052550-DF7E-35AC-5387-5128C19F3159}"/>
              </a:ext>
            </a:extLst>
          </p:cNvPr>
          <p:cNvPicPr>
            <a:picLocks noChangeAspect="1"/>
          </p:cNvPicPr>
          <p:nvPr/>
        </p:nvPicPr>
        <p:blipFill>
          <a:blip r:embed="rId3"/>
          <a:stretch>
            <a:fillRect/>
          </a:stretch>
        </p:blipFill>
        <p:spPr>
          <a:xfrm>
            <a:off x="1223962" y="1972072"/>
            <a:ext cx="5199739" cy="3447653"/>
          </a:xfrm>
          <a:prstGeom prst="rect">
            <a:avLst/>
          </a:prstGeom>
        </p:spPr>
      </p:pic>
    </p:spTree>
    <p:extLst>
      <p:ext uri="{BB962C8B-B14F-4D97-AF65-F5344CB8AC3E}">
        <p14:creationId xmlns:p14="http://schemas.microsoft.com/office/powerpoint/2010/main" val="18824036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D38CB-6FBA-275B-64FD-0DA5673F3F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D12AB5-6DD2-A44F-1435-76E0827E0C09}"/>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کاربرد نمودارهای رفتار هوای مرطوب</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CBFE19F0-1E53-773B-560D-DCC7B9E2FF1F}"/>
              </a:ext>
            </a:extLst>
          </p:cNvPr>
          <p:cNvSpPr>
            <a:spLocks noGrp="1"/>
          </p:cNvSpPr>
          <p:nvPr>
            <p:ph type="sldNum" sz="quarter" idx="12"/>
          </p:nvPr>
        </p:nvSpPr>
        <p:spPr/>
        <p:txBody>
          <a:bodyPr/>
          <a:lstStyle/>
          <a:p>
            <a:fld id="{D9DF22C4-5E15-459B-AF17-E2547C81A9A3}" type="slidenum">
              <a:rPr lang="en-GB" smtClean="0"/>
              <a:t>21</a:t>
            </a:fld>
            <a:endParaRPr lang="en-GB" dirty="0"/>
          </a:p>
        </p:txBody>
      </p:sp>
      <p:sp>
        <p:nvSpPr>
          <p:cNvPr id="5" name="Rectangle 4">
            <a:extLst>
              <a:ext uri="{FF2B5EF4-FFF2-40B4-BE49-F238E27FC236}">
                <a16:creationId xmlns:a16="http://schemas.microsoft.com/office/drawing/2014/main" id="{BC81AA58-8D19-E088-98B9-EB1D0BBFC0DB}"/>
              </a:ext>
            </a:extLst>
          </p:cNvPr>
          <p:cNvSpPr/>
          <p:nvPr/>
        </p:nvSpPr>
        <p:spPr>
          <a:xfrm>
            <a:off x="1385023" y="2133608"/>
            <a:ext cx="9421954" cy="2590784"/>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نمودارهای رفتار هوای مرطوب ابزاری تصویری برای نمایش ویژگی‌های حرارتی و رطوبتی هوا هستند.این نمودارها امکان تحلیل فرایندهای پیچیده سرمایش، گرمایش و رطوبت‌زدایی را فراهم می‌کنند.با استفاده از آن‌ها مسیر تغییرات هوا در حالت‌های مختلف به‌صورت هندسی قابل مشاهده است.به همین دلیل، مهندسان در طراحی سامانه‌های تهویه به‌طور گسترده از این نمودارها بهره می‌برند.</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B6FBEA2D-3538-F2B3-ED2A-447B32FFD52D}"/>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2DD496CC-C9E4-7537-1707-2F2ED6C506C6}"/>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79307DD8-1625-8F2E-D0D5-B1D193BB18B0}"/>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spTree>
    <p:extLst>
      <p:ext uri="{BB962C8B-B14F-4D97-AF65-F5344CB8AC3E}">
        <p14:creationId xmlns:p14="http://schemas.microsoft.com/office/powerpoint/2010/main" val="4080029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A7476-432B-02D1-F8CC-2886C16054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C722BA-F338-EB7C-05A7-3DB9429253C5}"/>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انواع دستگاه مختصات در نمودار</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3544A579-CD5F-5700-E373-C7FB16E3B5A3}"/>
              </a:ext>
            </a:extLst>
          </p:cNvPr>
          <p:cNvSpPr>
            <a:spLocks noGrp="1"/>
          </p:cNvSpPr>
          <p:nvPr>
            <p:ph type="sldNum" sz="quarter" idx="12"/>
          </p:nvPr>
        </p:nvSpPr>
        <p:spPr/>
        <p:txBody>
          <a:bodyPr/>
          <a:lstStyle/>
          <a:p>
            <a:fld id="{D9DF22C4-5E15-459B-AF17-E2547C81A9A3}" type="slidenum">
              <a:rPr lang="en-GB" smtClean="0"/>
              <a:t>22</a:t>
            </a:fld>
            <a:endParaRPr lang="en-GB" dirty="0"/>
          </a:p>
        </p:txBody>
      </p:sp>
      <p:sp>
        <p:nvSpPr>
          <p:cNvPr id="5" name="Rectangle 4">
            <a:extLst>
              <a:ext uri="{FF2B5EF4-FFF2-40B4-BE49-F238E27FC236}">
                <a16:creationId xmlns:a16="http://schemas.microsoft.com/office/drawing/2014/main" id="{65BC9862-18C2-B999-33C4-1E3F274CC4BE}"/>
              </a:ext>
            </a:extLst>
          </p:cNvPr>
          <p:cNvSpPr/>
          <p:nvPr/>
        </p:nvSpPr>
        <p:spPr>
          <a:xfrm>
            <a:off x="1307299" y="2203737"/>
            <a:ext cx="9577402" cy="2453624"/>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نمودارهای مورد استفاده دو گونه اصلی دارند: یکی بر پایه انرژی و نسبت رطوبت، و دیگری بر پایه دما و نسبت رطوبت.هر یک از این دو نوع، شیوه متفاوتی برای نمایش وضعیت هوا ارائه می‌دهند.نمودارهای مبتنی بر انرژی بیشتر در منابع علمی استاندارد به‌کار می‌روند.در مقابل، نمودارهای مبتنی بر دما میان تولیدکنندگان تجهیزات کاربرد گسترده‌تری دارند.</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8ABA3C85-DF0D-7348-8F95-465FF9C76AD6}"/>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5FD446BB-7BD9-4BAA-6450-71FC52BBE2D1}"/>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593B6ED1-4D1B-3637-5515-7B94C6FA4155}"/>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spTree>
    <p:extLst>
      <p:ext uri="{BB962C8B-B14F-4D97-AF65-F5344CB8AC3E}">
        <p14:creationId xmlns:p14="http://schemas.microsoft.com/office/powerpoint/2010/main" val="18313727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3AE93-E988-0A91-1BAA-645C7F6028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40F187-F7B2-68F8-6F96-4D4B455CEA82}"/>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محدودهٔ دما و فشار در ترسیم نمودار</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8BA96633-F76F-45DA-193E-EBE3A321ABE3}"/>
              </a:ext>
            </a:extLst>
          </p:cNvPr>
          <p:cNvSpPr>
            <a:spLocks noGrp="1"/>
          </p:cNvSpPr>
          <p:nvPr>
            <p:ph type="sldNum" sz="quarter" idx="12"/>
          </p:nvPr>
        </p:nvSpPr>
        <p:spPr/>
        <p:txBody>
          <a:bodyPr/>
          <a:lstStyle/>
          <a:p>
            <a:fld id="{D9DF22C4-5E15-459B-AF17-E2547C81A9A3}" type="slidenum">
              <a:rPr lang="en-GB" smtClean="0"/>
              <a:t>23</a:t>
            </a:fld>
            <a:endParaRPr lang="en-GB" dirty="0"/>
          </a:p>
        </p:txBody>
      </p:sp>
      <p:sp>
        <p:nvSpPr>
          <p:cNvPr id="5" name="Rectangle 4">
            <a:extLst>
              <a:ext uri="{FF2B5EF4-FFF2-40B4-BE49-F238E27FC236}">
                <a16:creationId xmlns:a16="http://schemas.microsoft.com/office/drawing/2014/main" id="{1D4304E0-07A9-AE63-B7AF-C2D54A8E0B9D}"/>
              </a:ext>
            </a:extLst>
          </p:cNvPr>
          <p:cNvSpPr/>
          <p:nvPr/>
        </p:nvSpPr>
        <p:spPr>
          <a:xfrm>
            <a:off x="1192999" y="2337198"/>
            <a:ext cx="9806001" cy="2426191"/>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نمودارهای استاندارد برای بازه مشخصی از دما و فشار جوّی ترسیم می‌شوند.این بازه به‌گونه‌ای انتخاب شده که شرایط معمول محیطی و نیازهای طراحی سامانه‌های تهویه را پوشش دهد.با تغییر ارتفاع از سطح دریا باید از نمودارهای ویژه فشارهای متفاوت استفاده شود.این تنظیم سبب می‌شود تمام خواص حرارتی هوا به‌درستی بازتاب یابد.</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885C5C13-F858-40AB-BA0A-AECAF0D20DDD}"/>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7D70B221-1E96-452B-B93D-87256E8E11AC}"/>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0CA94B9A-3F91-3275-9E9F-217EC08FD697}"/>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spTree>
    <p:extLst>
      <p:ext uri="{BB962C8B-B14F-4D97-AF65-F5344CB8AC3E}">
        <p14:creationId xmlns:p14="http://schemas.microsoft.com/office/powerpoint/2010/main" val="27298602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9EFF0-4BA4-8D4C-2443-089AA6204D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2C8997-617A-25CA-F316-1EFFF5D20718}"/>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اجزای اصلی نمودار</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7BA82361-64A6-5C1D-DFB7-53C94394F366}"/>
              </a:ext>
            </a:extLst>
          </p:cNvPr>
          <p:cNvSpPr>
            <a:spLocks noGrp="1"/>
          </p:cNvSpPr>
          <p:nvPr>
            <p:ph type="sldNum" sz="quarter" idx="12"/>
          </p:nvPr>
        </p:nvSpPr>
        <p:spPr/>
        <p:txBody>
          <a:bodyPr/>
          <a:lstStyle/>
          <a:p>
            <a:fld id="{D9DF22C4-5E15-459B-AF17-E2547C81A9A3}" type="slidenum">
              <a:rPr lang="en-GB" smtClean="0"/>
              <a:t>24</a:t>
            </a:fld>
            <a:endParaRPr lang="en-GB" dirty="0"/>
          </a:p>
        </p:txBody>
      </p:sp>
      <p:sp>
        <p:nvSpPr>
          <p:cNvPr id="5" name="Rectangle 4">
            <a:extLst>
              <a:ext uri="{FF2B5EF4-FFF2-40B4-BE49-F238E27FC236}">
                <a16:creationId xmlns:a16="http://schemas.microsoft.com/office/drawing/2014/main" id="{A1BE12C0-1121-D0CD-A2C5-9B6FB74471A9}"/>
              </a:ext>
            </a:extLst>
          </p:cNvPr>
          <p:cNvSpPr/>
          <p:nvPr/>
        </p:nvSpPr>
        <p:spPr>
          <a:xfrm>
            <a:off x="1243291" y="2185810"/>
            <a:ext cx="9705418" cy="248638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نمودار شامل خطوط انرژی، نسبت رطوبت، دمای خشک، رطوبت صددرصد، حجم ویژه و دمای ترمومتری است.هر گروه از این خطوط نمایانگر یکی از ویژگی‌های بنیادی هوای مرطوب است.محل تقاطع این خطوط وضعیت کامل حرارتی و رطوبتی هوا را مشخص می‌کند.این ساختار امکان تعیین هم‌زمان چند ویژگی را از روی تنها دو مقدار مستقل فراهم می‌سازد.</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D76CBABB-4171-C6FB-D3D1-BE90EC3C57FD}"/>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061F2CAD-2C10-CEDD-3828-7B43357F64AD}"/>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9822E4AA-EFE6-7DA5-CD45-5E0159B12C94}"/>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spTree>
    <p:extLst>
      <p:ext uri="{BB962C8B-B14F-4D97-AF65-F5344CB8AC3E}">
        <p14:creationId xmlns:p14="http://schemas.microsoft.com/office/powerpoint/2010/main" val="37709442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50470-E4C6-97EC-E64F-2E81C4A9B0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B4F67D-DA82-7B13-22CA-9704A1EE83C9}"/>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تعیین ویژگی‌ها با استفاده از نمودار</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45088D12-EF73-E3A4-999F-AE68DDB13252}"/>
              </a:ext>
            </a:extLst>
          </p:cNvPr>
          <p:cNvSpPr>
            <a:spLocks noGrp="1"/>
          </p:cNvSpPr>
          <p:nvPr>
            <p:ph type="sldNum" sz="quarter" idx="12"/>
          </p:nvPr>
        </p:nvSpPr>
        <p:spPr/>
        <p:txBody>
          <a:bodyPr/>
          <a:lstStyle/>
          <a:p>
            <a:fld id="{D9DF22C4-5E15-459B-AF17-E2547C81A9A3}" type="slidenum">
              <a:rPr lang="en-GB" smtClean="0"/>
              <a:t>25</a:t>
            </a:fld>
            <a:endParaRPr lang="en-GB" dirty="0"/>
          </a:p>
        </p:txBody>
      </p:sp>
      <p:sp>
        <p:nvSpPr>
          <p:cNvPr id="5" name="Rectangle 4">
            <a:extLst>
              <a:ext uri="{FF2B5EF4-FFF2-40B4-BE49-F238E27FC236}">
                <a16:creationId xmlns:a16="http://schemas.microsoft.com/office/drawing/2014/main" id="{7B42DBA5-9BFD-857A-26F7-D843169CE126}"/>
              </a:ext>
            </a:extLst>
          </p:cNvPr>
          <p:cNvSpPr/>
          <p:nvPr/>
        </p:nvSpPr>
        <p:spPr>
          <a:xfrm>
            <a:off x="1302727" y="2337197"/>
            <a:ext cx="9586546" cy="2618216"/>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با داشتن دو ویژگی مستقل می‌توان تمامی خواص دیگر هوای مرطوب را از نمودار استخراج کرد.در هوای اشباع، دانستن تنها یک ویژگی برای تعیین وضعیت کامل کافی است.این روش یکی از سریع‌ترین شیوه‌ها برای بررسی شرایط واقعی یک فضا یا فرایند سرمایشی است.نمودار همچنین به مقایسه مسیرهای سرمایش، گرمایش و رطوبت‌زدایی در طراحی عملی کمک می‌کند.</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16CD64F8-FE9D-E31E-1259-C7ED2B8CC558}"/>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67657DA4-AF36-74FE-10D2-FD9ABC660A88}"/>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0233F8F8-DC1F-8F73-7C2D-7180EA46681F}"/>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spTree>
    <p:extLst>
      <p:ext uri="{BB962C8B-B14F-4D97-AF65-F5344CB8AC3E}">
        <p14:creationId xmlns:p14="http://schemas.microsoft.com/office/powerpoint/2010/main" val="689891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51B31-47C8-AF78-9357-A40F5931D3C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DBA05F7-5533-93AF-6220-83E7363B3502}"/>
              </a:ext>
            </a:extLst>
          </p:cNvPr>
          <p:cNvSpPr>
            <a:spLocks noGrp="1"/>
          </p:cNvSpPr>
          <p:nvPr>
            <p:ph type="sldNum" sz="quarter" idx="12"/>
          </p:nvPr>
        </p:nvSpPr>
        <p:spPr/>
        <p:txBody>
          <a:bodyPr/>
          <a:lstStyle/>
          <a:p>
            <a:fld id="{D9DF22C4-5E15-459B-AF17-E2547C81A9A3}" type="slidenum">
              <a:rPr lang="en-GB" smtClean="0"/>
              <a:t>26</a:t>
            </a:fld>
            <a:endParaRPr lang="en-GB" dirty="0"/>
          </a:p>
        </p:txBody>
      </p:sp>
      <p:grpSp>
        <p:nvGrpSpPr>
          <p:cNvPr id="4" name="Group 3">
            <a:extLst>
              <a:ext uri="{FF2B5EF4-FFF2-40B4-BE49-F238E27FC236}">
                <a16:creationId xmlns:a16="http://schemas.microsoft.com/office/drawing/2014/main" id="{BDC13755-E2D8-763D-9B29-21F0693F0BDA}"/>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9D0B99D9-374D-DB5A-3DD3-CBE8A94F8722}"/>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9730614A-B072-2A98-914C-DC7B8643832D}"/>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sp>
        <p:nvSpPr>
          <p:cNvPr id="10" name="Title 1">
            <a:extLst>
              <a:ext uri="{FF2B5EF4-FFF2-40B4-BE49-F238E27FC236}">
                <a16:creationId xmlns:a16="http://schemas.microsoft.com/office/drawing/2014/main" id="{C0125809-2F96-5E7D-3C0D-09150F4F4CCE}"/>
              </a:ext>
            </a:extLst>
          </p:cNvPr>
          <p:cNvSpPr txBox="1">
            <a:spLocks/>
          </p:cNvSpPr>
          <p:nvPr/>
        </p:nvSpPr>
        <p:spPr>
          <a:xfrm>
            <a:off x="1524000" y="1495044"/>
            <a:ext cx="9144000" cy="38679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800" b="1" dirty="0">
                <a:latin typeface="IRANSans" panose="020B0506030804020204" pitchFamily="34" charset="-78"/>
                <a:cs typeface="IRANSans" panose="020B0506030804020204" pitchFamily="34" charset="-78"/>
              </a:rPr>
              <a:t>معرفی دوره‌های تخصصی مجموعه</a:t>
            </a:r>
            <a:endParaRPr lang="en-GB" sz="4800" b="1" dirty="0">
              <a:latin typeface="IRANSans" panose="020B0506030804020204" pitchFamily="34" charset="-78"/>
              <a:cs typeface="IRANSans" panose="020B0506030804020204" pitchFamily="34" charset="-78"/>
            </a:endParaRPr>
          </a:p>
        </p:txBody>
      </p:sp>
    </p:spTree>
    <p:extLst>
      <p:ext uri="{BB962C8B-B14F-4D97-AF65-F5344CB8AC3E}">
        <p14:creationId xmlns:p14="http://schemas.microsoft.com/office/powerpoint/2010/main" val="33982319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FC1E5-69AB-2F04-B097-D43F6FDDE38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08C81FE-0421-044E-D021-A734FE9A9886}"/>
              </a:ext>
            </a:extLst>
          </p:cNvPr>
          <p:cNvSpPr>
            <a:spLocks noGrp="1"/>
          </p:cNvSpPr>
          <p:nvPr>
            <p:ph type="sldNum" sz="quarter" idx="12"/>
          </p:nvPr>
        </p:nvSpPr>
        <p:spPr/>
        <p:txBody>
          <a:bodyPr/>
          <a:lstStyle/>
          <a:p>
            <a:fld id="{D9DF22C4-5E15-459B-AF17-E2547C81A9A3}" type="slidenum">
              <a:rPr lang="en-GB" smtClean="0"/>
              <a:t>27</a:t>
            </a:fld>
            <a:endParaRPr lang="en-GB" dirty="0"/>
          </a:p>
        </p:txBody>
      </p:sp>
      <p:grpSp>
        <p:nvGrpSpPr>
          <p:cNvPr id="4" name="Group 3">
            <a:extLst>
              <a:ext uri="{FF2B5EF4-FFF2-40B4-BE49-F238E27FC236}">
                <a16:creationId xmlns:a16="http://schemas.microsoft.com/office/drawing/2014/main" id="{423D82BE-24AA-D298-C605-547F54A74535}"/>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FE4C06C9-D6FD-8305-1620-D70DFF17F6F9}"/>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F241AEBA-8661-E434-881D-729B6670F71A}"/>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5" name="Picture 4">
            <a:extLst>
              <a:ext uri="{FF2B5EF4-FFF2-40B4-BE49-F238E27FC236}">
                <a16:creationId xmlns:a16="http://schemas.microsoft.com/office/drawing/2014/main" id="{0FE74E0D-0E6D-A7BF-F411-9F62C93F13E3}"/>
              </a:ext>
            </a:extLst>
          </p:cNvPr>
          <p:cNvPicPr>
            <a:picLocks noChangeAspect="1"/>
          </p:cNvPicPr>
          <p:nvPr/>
        </p:nvPicPr>
        <p:blipFill>
          <a:blip r:embed="rId3"/>
          <a:stretch>
            <a:fillRect/>
          </a:stretch>
        </p:blipFill>
        <p:spPr>
          <a:xfrm>
            <a:off x="2667000" y="0"/>
            <a:ext cx="6858000" cy="6858000"/>
          </a:xfrm>
          <a:prstGeom prst="rect">
            <a:avLst/>
          </a:prstGeom>
        </p:spPr>
      </p:pic>
    </p:spTree>
    <p:extLst>
      <p:ext uri="{BB962C8B-B14F-4D97-AF65-F5344CB8AC3E}">
        <p14:creationId xmlns:p14="http://schemas.microsoft.com/office/powerpoint/2010/main" val="20222494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DEFC3-F179-93DC-0C9B-4E8CB34CC828}"/>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499C845-F9A8-11F4-6EE0-0292AEB0914F}"/>
              </a:ext>
            </a:extLst>
          </p:cNvPr>
          <p:cNvSpPr>
            <a:spLocks noGrp="1"/>
          </p:cNvSpPr>
          <p:nvPr>
            <p:ph type="sldNum" sz="quarter" idx="12"/>
          </p:nvPr>
        </p:nvSpPr>
        <p:spPr/>
        <p:txBody>
          <a:bodyPr/>
          <a:lstStyle/>
          <a:p>
            <a:fld id="{D9DF22C4-5E15-459B-AF17-E2547C81A9A3}" type="slidenum">
              <a:rPr lang="en-GB" smtClean="0"/>
              <a:t>28</a:t>
            </a:fld>
            <a:endParaRPr lang="en-GB" dirty="0"/>
          </a:p>
        </p:txBody>
      </p:sp>
      <p:grpSp>
        <p:nvGrpSpPr>
          <p:cNvPr id="4" name="Group 3">
            <a:extLst>
              <a:ext uri="{FF2B5EF4-FFF2-40B4-BE49-F238E27FC236}">
                <a16:creationId xmlns:a16="http://schemas.microsoft.com/office/drawing/2014/main" id="{8E6241B0-655C-C822-87CB-4A6B990E06A6}"/>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C911E8FB-862A-47AA-4F7E-1AC4F8615C1C}"/>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13B966FA-B476-5C5C-DEEA-163D0EC3EA2F}"/>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5" name="Picture 4">
            <a:extLst>
              <a:ext uri="{FF2B5EF4-FFF2-40B4-BE49-F238E27FC236}">
                <a16:creationId xmlns:a16="http://schemas.microsoft.com/office/drawing/2014/main" id="{88C243BC-B944-833F-FC08-BD8ED193E548}"/>
              </a:ext>
            </a:extLst>
          </p:cNvPr>
          <p:cNvPicPr>
            <a:picLocks noChangeAspect="1"/>
          </p:cNvPicPr>
          <p:nvPr/>
        </p:nvPicPr>
        <p:blipFill>
          <a:blip r:embed="rId3"/>
          <a:stretch>
            <a:fillRect/>
          </a:stretch>
        </p:blipFill>
        <p:spPr>
          <a:xfrm>
            <a:off x="3081528" y="509968"/>
            <a:ext cx="6028944" cy="6028944"/>
          </a:xfrm>
          <a:prstGeom prst="rect">
            <a:avLst/>
          </a:prstGeom>
        </p:spPr>
      </p:pic>
    </p:spTree>
    <p:extLst>
      <p:ext uri="{BB962C8B-B14F-4D97-AF65-F5344CB8AC3E}">
        <p14:creationId xmlns:p14="http://schemas.microsoft.com/office/powerpoint/2010/main" val="1604935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AF121-1650-110F-2EF7-9005A24CBBC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9EE053A-78FC-CFF6-6AE3-EB3A85D1935E}"/>
              </a:ext>
            </a:extLst>
          </p:cNvPr>
          <p:cNvSpPr>
            <a:spLocks noGrp="1"/>
          </p:cNvSpPr>
          <p:nvPr>
            <p:ph type="sldNum" sz="quarter" idx="12"/>
          </p:nvPr>
        </p:nvSpPr>
        <p:spPr/>
        <p:txBody>
          <a:bodyPr/>
          <a:lstStyle/>
          <a:p>
            <a:fld id="{D9DF22C4-5E15-459B-AF17-E2547C81A9A3}" type="slidenum">
              <a:rPr lang="en-GB" smtClean="0"/>
              <a:t>29</a:t>
            </a:fld>
            <a:endParaRPr lang="en-GB" dirty="0"/>
          </a:p>
        </p:txBody>
      </p:sp>
      <p:grpSp>
        <p:nvGrpSpPr>
          <p:cNvPr id="4" name="Group 3">
            <a:extLst>
              <a:ext uri="{FF2B5EF4-FFF2-40B4-BE49-F238E27FC236}">
                <a16:creationId xmlns:a16="http://schemas.microsoft.com/office/drawing/2014/main" id="{B570DCEE-F667-BAB6-99EF-550BA5B6D284}"/>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F7A410D7-58EF-346E-DCDC-7D454D7F45CB}"/>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C8096334-670C-E938-6D92-B46859F47B1E}"/>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210D8CCF-F25D-99AA-CD49-F88EFC3BD225}"/>
              </a:ext>
            </a:extLst>
          </p:cNvPr>
          <p:cNvPicPr>
            <a:picLocks noChangeAspect="1"/>
          </p:cNvPicPr>
          <p:nvPr/>
        </p:nvPicPr>
        <p:blipFill>
          <a:blip r:embed="rId3"/>
          <a:stretch>
            <a:fillRect/>
          </a:stretch>
        </p:blipFill>
        <p:spPr>
          <a:xfrm>
            <a:off x="2667000" y="0"/>
            <a:ext cx="6858000" cy="6858000"/>
          </a:xfrm>
          <a:prstGeom prst="rect">
            <a:avLst/>
          </a:prstGeom>
        </p:spPr>
      </p:pic>
    </p:spTree>
    <p:extLst>
      <p:ext uri="{BB962C8B-B14F-4D97-AF65-F5344CB8AC3E}">
        <p14:creationId xmlns:p14="http://schemas.microsoft.com/office/powerpoint/2010/main" val="1285464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415EE-8774-A5D4-EEAF-B42481EA9C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284522-163F-4F4E-409F-E991B718C841}"/>
              </a:ext>
            </a:extLst>
          </p:cNvPr>
          <p:cNvSpPr>
            <a:spLocks noGrp="1"/>
          </p:cNvSpPr>
          <p:nvPr>
            <p:ph type="ctrTitle"/>
          </p:nvPr>
        </p:nvSpPr>
        <p:spPr>
          <a:xfrm>
            <a:off x="1524000" y="1152144"/>
            <a:ext cx="9144000" cy="4453127"/>
          </a:xfrm>
        </p:spPr>
        <p:txBody>
          <a:bodyPr>
            <a:normAutofit fontScale="90000"/>
          </a:bodyPr>
          <a:lstStyle/>
          <a:p>
            <a:pPr>
              <a:lnSpc>
                <a:spcPct val="150000"/>
              </a:lnSpc>
            </a:pPr>
            <a:r>
              <a:rPr lang="fa-IR" sz="4000" b="1" dirty="0">
                <a:latin typeface="IRANSans" panose="020B0506030804020204" pitchFamily="34" charset="-78"/>
                <a:cs typeface="IRANSans" panose="020B0506030804020204" pitchFamily="34" charset="-78"/>
              </a:rPr>
              <a:t>پروژه‌های صنعتی</a:t>
            </a:r>
            <a:br>
              <a:rPr lang="fa-IR" sz="4000" b="1" dirty="0">
                <a:latin typeface="IRANSans" panose="020B0506030804020204" pitchFamily="34" charset="-78"/>
                <a:cs typeface="IRANSans" panose="020B0506030804020204" pitchFamily="34" charset="-78"/>
              </a:rPr>
            </a:br>
            <a:br>
              <a:rPr lang="fa-IR" sz="4000" b="1" dirty="0">
                <a:latin typeface="IRANSans" panose="020B0506030804020204" pitchFamily="34" charset="-78"/>
                <a:cs typeface="IRANSans" panose="020B0506030804020204" pitchFamily="34" charset="-78"/>
              </a:rPr>
            </a:br>
            <a:r>
              <a:rPr lang="fa-IR" sz="4000" b="1" dirty="0">
                <a:latin typeface="IRANSans" panose="020B0506030804020204" pitchFamily="34" charset="-78"/>
                <a:cs typeface="IRANSans" panose="020B0506030804020204" pitchFamily="34" charset="-78"/>
              </a:rPr>
              <a:t>پروژه‌های پژوهشی</a:t>
            </a:r>
            <a:br>
              <a:rPr lang="fa-IR" sz="4000" b="1" dirty="0">
                <a:latin typeface="IRANSans" panose="020B0506030804020204" pitchFamily="34" charset="-78"/>
                <a:cs typeface="IRANSans" panose="020B0506030804020204" pitchFamily="34" charset="-78"/>
              </a:rPr>
            </a:br>
            <a:br>
              <a:rPr lang="fa-IR" sz="4000" b="1" dirty="0">
                <a:latin typeface="IRANSans" panose="020B0506030804020204" pitchFamily="34" charset="-78"/>
                <a:cs typeface="IRANSans" panose="020B0506030804020204" pitchFamily="34" charset="-78"/>
              </a:rPr>
            </a:br>
            <a:r>
              <a:rPr lang="fa-IR" sz="4000" b="1" dirty="0">
                <a:latin typeface="IRANSans" panose="020B0506030804020204" pitchFamily="34" charset="-78"/>
                <a:cs typeface="IRANSans" panose="020B0506030804020204" pitchFamily="34" charset="-78"/>
              </a:rPr>
              <a:t>آموزش و تدریس</a:t>
            </a:r>
            <a:endParaRPr lang="en-GB" sz="4000" b="1" dirty="0">
              <a:latin typeface="IRANSans" panose="020B0506030804020204" pitchFamily="34" charset="-78"/>
              <a:cs typeface="IRANSans" panose="020B0506030804020204" pitchFamily="34" charset="-78"/>
            </a:endParaRPr>
          </a:p>
        </p:txBody>
      </p:sp>
      <p:sp>
        <p:nvSpPr>
          <p:cNvPr id="4" name="Slide Number Placeholder 3">
            <a:extLst>
              <a:ext uri="{FF2B5EF4-FFF2-40B4-BE49-F238E27FC236}">
                <a16:creationId xmlns:a16="http://schemas.microsoft.com/office/drawing/2014/main" id="{0F61B6E5-079D-91E6-BDF6-591022480447}"/>
              </a:ext>
            </a:extLst>
          </p:cNvPr>
          <p:cNvSpPr>
            <a:spLocks noGrp="1"/>
          </p:cNvSpPr>
          <p:nvPr>
            <p:ph type="sldNum" sz="quarter" idx="12"/>
          </p:nvPr>
        </p:nvSpPr>
        <p:spPr/>
        <p:txBody>
          <a:bodyPr/>
          <a:lstStyle/>
          <a:p>
            <a:fld id="{D9DF22C4-5E15-459B-AF17-E2547C81A9A3}" type="slidenum">
              <a:rPr lang="en-GB" smtClean="0"/>
              <a:t>3</a:t>
            </a:fld>
            <a:endParaRPr lang="en-GB"/>
          </a:p>
        </p:txBody>
      </p:sp>
      <p:pic>
        <p:nvPicPr>
          <p:cNvPr id="5" name="Picture 4">
            <a:extLst>
              <a:ext uri="{FF2B5EF4-FFF2-40B4-BE49-F238E27FC236}">
                <a16:creationId xmlns:a16="http://schemas.microsoft.com/office/drawing/2014/main" id="{4CDF662C-B872-95BE-AC57-9986554FBF20}"/>
              </a:ext>
            </a:extLst>
          </p:cNvPr>
          <p:cNvPicPr>
            <a:picLocks noChangeAspect="1"/>
          </p:cNvPicPr>
          <p:nvPr/>
        </p:nvPicPr>
        <p:blipFill>
          <a:blip r:embed="rId2"/>
          <a:stretch>
            <a:fillRect/>
          </a:stretch>
        </p:blipFill>
        <p:spPr>
          <a:xfrm>
            <a:off x="156889" y="213245"/>
            <a:ext cx="2350946" cy="1624699"/>
          </a:xfrm>
          <a:prstGeom prst="rect">
            <a:avLst/>
          </a:prstGeom>
        </p:spPr>
      </p:pic>
    </p:spTree>
    <p:extLst>
      <p:ext uri="{BB962C8B-B14F-4D97-AF65-F5344CB8AC3E}">
        <p14:creationId xmlns:p14="http://schemas.microsoft.com/office/powerpoint/2010/main" val="14362314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CDEF5-91B7-76A2-453E-A63EF9612BA8}"/>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94159AF-1686-8E4D-7D25-635F2312C472}"/>
              </a:ext>
            </a:extLst>
          </p:cNvPr>
          <p:cNvSpPr>
            <a:spLocks noGrp="1"/>
          </p:cNvSpPr>
          <p:nvPr>
            <p:ph type="sldNum" sz="quarter" idx="12"/>
          </p:nvPr>
        </p:nvSpPr>
        <p:spPr/>
        <p:txBody>
          <a:bodyPr/>
          <a:lstStyle/>
          <a:p>
            <a:fld id="{D9DF22C4-5E15-459B-AF17-E2547C81A9A3}" type="slidenum">
              <a:rPr lang="en-GB" smtClean="0"/>
              <a:t>30</a:t>
            </a:fld>
            <a:endParaRPr lang="en-GB" dirty="0"/>
          </a:p>
        </p:txBody>
      </p:sp>
      <p:grpSp>
        <p:nvGrpSpPr>
          <p:cNvPr id="4" name="Group 3">
            <a:extLst>
              <a:ext uri="{FF2B5EF4-FFF2-40B4-BE49-F238E27FC236}">
                <a16:creationId xmlns:a16="http://schemas.microsoft.com/office/drawing/2014/main" id="{25A04FB3-61EC-0C7F-A072-D5FF439D307F}"/>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448A5BB9-9B48-6556-C4AB-09F932D0AB4B}"/>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BF087742-9B9F-872B-4B60-B240372D145A}"/>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5" name="Picture 4">
            <a:extLst>
              <a:ext uri="{FF2B5EF4-FFF2-40B4-BE49-F238E27FC236}">
                <a16:creationId xmlns:a16="http://schemas.microsoft.com/office/drawing/2014/main" id="{FCFD8214-6318-243A-4530-D75D14A72398}"/>
              </a:ext>
            </a:extLst>
          </p:cNvPr>
          <p:cNvPicPr>
            <a:picLocks noChangeAspect="1"/>
          </p:cNvPicPr>
          <p:nvPr/>
        </p:nvPicPr>
        <p:blipFill>
          <a:blip r:embed="rId3"/>
          <a:stretch>
            <a:fillRect/>
          </a:stretch>
        </p:blipFill>
        <p:spPr>
          <a:xfrm>
            <a:off x="2667000" y="0"/>
            <a:ext cx="6858000" cy="6858000"/>
          </a:xfrm>
          <a:prstGeom prst="rect">
            <a:avLst/>
          </a:prstGeom>
        </p:spPr>
      </p:pic>
    </p:spTree>
    <p:extLst>
      <p:ext uri="{BB962C8B-B14F-4D97-AF65-F5344CB8AC3E}">
        <p14:creationId xmlns:p14="http://schemas.microsoft.com/office/powerpoint/2010/main" val="9969641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186CC-5542-542B-CE5E-D1B84499BA85}"/>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2B7EC51-51ED-F4EB-332E-F6D68FA2BFF1}"/>
              </a:ext>
            </a:extLst>
          </p:cNvPr>
          <p:cNvSpPr>
            <a:spLocks noGrp="1"/>
          </p:cNvSpPr>
          <p:nvPr>
            <p:ph type="sldNum" sz="quarter" idx="12"/>
          </p:nvPr>
        </p:nvSpPr>
        <p:spPr/>
        <p:txBody>
          <a:bodyPr/>
          <a:lstStyle/>
          <a:p>
            <a:fld id="{D9DF22C4-5E15-459B-AF17-E2547C81A9A3}" type="slidenum">
              <a:rPr lang="en-GB" smtClean="0"/>
              <a:t>31</a:t>
            </a:fld>
            <a:endParaRPr lang="en-GB" dirty="0"/>
          </a:p>
        </p:txBody>
      </p:sp>
      <p:grpSp>
        <p:nvGrpSpPr>
          <p:cNvPr id="4" name="Group 3">
            <a:extLst>
              <a:ext uri="{FF2B5EF4-FFF2-40B4-BE49-F238E27FC236}">
                <a16:creationId xmlns:a16="http://schemas.microsoft.com/office/drawing/2014/main" id="{6B6F16A4-BE95-3696-F083-ED2B11CAA63B}"/>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234C4002-4A40-DA64-7450-A35FF0982868}"/>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A7220189-4598-AED5-C81D-8DB5398913DD}"/>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33EC4B89-2D50-F279-4676-813B4A3EC014}"/>
              </a:ext>
            </a:extLst>
          </p:cNvPr>
          <p:cNvPicPr>
            <a:picLocks noChangeAspect="1"/>
          </p:cNvPicPr>
          <p:nvPr/>
        </p:nvPicPr>
        <p:blipFill>
          <a:blip r:embed="rId3"/>
          <a:stretch>
            <a:fillRect/>
          </a:stretch>
        </p:blipFill>
        <p:spPr>
          <a:xfrm>
            <a:off x="2667000" y="0"/>
            <a:ext cx="6858000" cy="6858000"/>
          </a:xfrm>
          <a:prstGeom prst="rect">
            <a:avLst/>
          </a:prstGeom>
        </p:spPr>
      </p:pic>
    </p:spTree>
    <p:extLst>
      <p:ext uri="{BB962C8B-B14F-4D97-AF65-F5344CB8AC3E}">
        <p14:creationId xmlns:p14="http://schemas.microsoft.com/office/powerpoint/2010/main" val="10822485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BD8D4-6653-91CC-1CA6-F61BB42B8A9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2BA102-9E32-F66F-ADCB-EF2C76E918A9}"/>
              </a:ext>
            </a:extLst>
          </p:cNvPr>
          <p:cNvSpPr>
            <a:spLocks noGrp="1"/>
          </p:cNvSpPr>
          <p:nvPr>
            <p:ph type="sldNum" sz="quarter" idx="12"/>
          </p:nvPr>
        </p:nvSpPr>
        <p:spPr/>
        <p:txBody>
          <a:bodyPr/>
          <a:lstStyle/>
          <a:p>
            <a:fld id="{D9DF22C4-5E15-459B-AF17-E2547C81A9A3}" type="slidenum">
              <a:rPr lang="en-GB" smtClean="0"/>
              <a:t>32</a:t>
            </a:fld>
            <a:endParaRPr lang="en-GB" dirty="0"/>
          </a:p>
        </p:txBody>
      </p:sp>
      <p:grpSp>
        <p:nvGrpSpPr>
          <p:cNvPr id="4" name="Group 3">
            <a:extLst>
              <a:ext uri="{FF2B5EF4-FFF2-40B4-BE49-F238E27FC236}">
                <a16:creationId xmlns:a16="http://schemas.microsoft.com/office/drawing/2014/main" id="{39A5AE62-D28D-2C15-F85D-A71EBC908931}"/>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BC6BA904-3136-13B6-B201-4CA3B3BC99BA}"/>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0D12CE86-1E08-8090-685F-A0BB91B9D77A}"/>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5" name="Picture 4">
            <a:extLst>
              <a:ext uri="{FF2B5EF4-FFF2-40B4-BE49-F238E27FC236}">
                <a16:creationId xmlns:a16="http://schemas.microsoft.com/office/drawing/2014/main" id="{748295E4-DE4A-3C07-2B8D-57C82F6CFC53}"/>
              </a:ext>
            </a:extLst>
          </p:cNvPr>
          <p:cNvPicPr>
            <a:picLocks noChangeAspect="1"/>
          </p:cNvPicPr>
          <p:nvPr/>
        </p:nvPicPr>
        <p:blipFill>
          <a:blip r:embed="rId3"/>
          <a:stretch>
            <a:fillRect/>
          </a:stretch>
        </p:blipFill>
        <p:spPr>
          <a:xfrm>
            <a:off x="2667000" y="0"/>
            <a:ext cx="6858000" cy="6858000"/>
          </a:xfrm>
          <a:prstGeom prst="rect">
            <a:avLst/>
          </a:prstGeom>
        </p:spPr>
      </p:pic>
    </p:spTree>
    <p:extLst>
      <p:ext uri="{BB962C8B-B14F-4D97-AF65-F5344CB8AC3E}">
        <p14:creationId xmlns:p14="http://schemas.microsoft.com/office/powerpoint/2010/main" val="15212432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32F5C-48E5-FE0B-EB21-C2E2451D5729}"/>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A1039C8-0E3E-74BF-1F26-12CCAB4BB6AB}"/>
              </a:ext>
            </a:extLst>
          </p:cNvPr>
          <p:cNvSpPr>
            <a:spLocks noGrp="1"/>
          </p:cNvSpPr>
          <p:nvPr>
            <p:ph type="sldNum" sz="quarter" idx="12"/>
          </p:nvPr>
        </p:nvSpPr>
        <p:spPr/>
        <p:txBody>
          <a:bodyPr/>
          <a:lstStyle/>
          <a:p>
            <a:fld id="{D9DF22C4-5E15-459B-AF17-E2547C81A9A3}" type="slidenum">
              <a:rPr lang="en-GB" smtClean="0"/>
              <a:t>33</a:t>
            </a:fld>
            <a:endParaRPr lang="en-GB" dirty="0"/>
          </a:p>
        </p:txBody>
      </p:sp>
      <p:grpSp>
        <p:nvGrpSpPr>
          <p:cNvPr id="4" name="Group 3">
            <a:extLst>
              <a:ext uri="{FF2B5EF4-FFF2-40B4-BE49-F238E27FC236}">
                <a16:creationId xmlns:a16="http://schemas.microsoft.com/office/drawing/2014/main" id="{B5735C25-0880-34A4-AFB3-C0EC8076A5F8}"/>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3F710572-02F7-0999-5DF7-F8BBA661542F}"/>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9B579B24-37F6-C498-D379-B50911E971FB}"/>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6ACAF3E1-E68E-E700-EA14-AF63331945E5}"/>
              </a:ext>
            </a:extLst>
          </p:cNvPr>
          <p:cNvPicPr>
            <a:picLocks noChangeAspect="1"/>
          </p:cNvPicPr>
          <p:nvPr/>
        </p:nvPicPr>
        <p:blipFill>
          <a:blip r:embed="rId3"/>
          <a:stretch>
            <a:fillRect/>
          </a:stretch>
        </p:blipFill>
        <p:spPr>
          <a:xfrm>
            <a:off x="2667000" y="0"/>
            <a:ext cx="6858000" cy="6858000"/>
          </a:xfrm>
          <a:prstGeom prst="rect">
            <a:avLst/>
          </a:prstGeom>
        </p:spPr>
      </p:pic>
    </p:spTree>
    <p:extLst>
      <p:ext uri="{BB962C8B-B14F-4D97-AF65-F5344CB8AC3E}">
        <p14:creationId xmlns:p14="http://schemas.microsoft.com/office/powerpoint/2010/main" val="20156880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92282-CB9B-A8D7-B143-70C0B321C25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782EC07-6D21-893B-E9BC-3EEFA2F2D130}"/>
              </a:ext>
            </a:extLst>
          </p:cNvPr>
          <p:cNvSpPr>
            <a:spLocks noGrp="1"/>
          </p:cNvSpPr>
          <p:nvPr>
            <p:ph type="sldNum" sz="quarter" idx="12"/>
          </p:nvPr>
        </p:nvSpPr>
        <p:spPr/>
        <p:txBody>
          <a:bodyPr/>
          <a:lstStyle/>
          <a:p>
            <a:fld id="{D9DF22C4-5E15-459B-AF17-E2547C81A9A3}" type="slidenum">
              <a:rPr lang="en-GB" smtClean="0"/>
              <a:t>34</a:t>
            </a:fld>
            <a:endParaRPr lang="en-GB" dirty="0"/>
          </a:p>
        </p:txBody>
      </p:sp>
      <p:grpSp>
        <p:nvGrpSpPr>
          <p:cNvPr id="4" name="Group 3">
            <a:extLst>
              <a:ext uri="{FF2B5EF4-FFF2-40B4-BE49-F238E27FC236}">
                <a16:creationId xmlns:a16="http://schemas.microsoft.com/office/drawing/2014/main" id="{C774F7A4-E240-BB0B-5A65-6A1602DBBEFB}"/>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89FA8AAA-0FFF-A6C1-3F64-D5B21D461A21}"/>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671B093D-4B90-629E-F8CE-0A8B1CA208D9}"/>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sp>
        <p:nvSpPr>
          <p:cNvPr id="10" name="Title 1">
            <a:extLst>
              <a:ext uri="{FF2B5EF4-FFF2-40B4-BE49-F238E27FC236}">
                <a16:creationId xmlns:a16="http://schemas.microsoft.com/office/drawing/2014/main" id="{1AB2CBE0-28DC-FBBF-7654-DD659733A81F}"/>
              </a:ext>
            </a:extLst>
          </p:cNvPr>
          <p:cNvSpPr txBox="1">
            <a:spLocks/>
          </p:cNvSpPr>
          <p:nvPr/>
        </p:nvSpPr>
        <p:spPr>
          <a:xfrm>
            <a:off x="1524000" y="2828893"/>
            <a:ext cx="9144000" cy="12002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6600" b="1" dirty="0">
                <a:latin typeface="IRANSans" panose="020B0506030804020204" pitchFamily="34" charset="-78"/>
                <a:cs typeface="IRANSans" panose="020B0506030804020204" pitchFamily="34" charset="-78"/>
              </a:rPr>
              <a:t>حل مثال</a:t>
            </a:r>
            <a:endParaRPr lang="en-GB" sz="6600" b="1" dirty="0">
              <a:latin typeface="IRANSans" panose="020B0506030804020204" pitchFamily="34" charset="-78"/>
              <a:cs typeface="IRANSans" panose="020B0506030804020204" pitchFamily="34" charset="-78"/>
            </a:endParaRPr>
          </a:p>
        </p:txBody>
      </p:sp>
    </p:spTree>
    <p:extLst>
      <p:ext uri="{BB962C8B-B14F-4D97-AF65-F5344CB8AC3E}">
        <p14:creationId xmlns:p14="http://schemas.microsoft.com/office/powerpoint/2010/main" val="16246974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4F629-7834-3D83-6F49-764C8D5674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5FC606-7405-ECCD-861B-A209B418E06E}"/>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گرمایش محسوس</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AA27C7D7-78DE-CFE5-1448-78233E8A0135}"/>
              </a:ext>
            </a:extLst>
          </p:cNvPr>
          <p:cNvSpPr>
            <a:spLocks noGrp="1"/>
          </p:cNvSpPr>
          <p:nvPr>
            <p:ph type="sldNum" sz="quarter" idx="12"/>
          </p:nvPr>
        </p:nvSpPr>
        <p:spPr/>
        <p:txBody>
          <a:bodyPr/>
          <a:lstStyle/>
          <a:p>
            <a:fld id="{D9DF22C4-5E15-459B-AF17-E2547C81A9A3}" type="slidenum">
              <a:rPr lang="en-GB" smtClean="0"/>
              <a:t>35</a:t>
            </a:fld>
            <a:endParaRPr lang="en-GB" dirty="0"/>
          </a:p>
        </p:txBody>
      </p:sp>
      <p:grpSp>
        <p:nvGrpSpPr>
          <p:cNvPr id="4" name="Group 3">
            <a:extLst>
              <a:ext uri="{FF2B5EF4-FFF2-40B4-BE49-F238E27FC236}">
                <a16:creationId xmlns:a16="http://schemas.microsoft.com/office/drawing/2014/main" id="{0310E2D3-5B1F-3EBB-5BF6-F3B1430654B7}"/>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E919CBA6-DE03-D0AC-CF59-D297C5B60901}"/>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CCCF91F0-4BB6-7F43-854A-33DE187CBA02}"/>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3055FF99-7F84-B99B-8B2F-71714B8353FE}"/>
              </a:ext>
            </a:extLst>
          </p:cNvPr>
          <p:cNvPicPr>
            <a:picLocks noChangeAspect="1"/>
          </p:cNvPicPr>
          <p:nvPr/>
        </p:nvPicPr>
        <p:blipFill>
          <a:blip r:embed="rId3"/>
          <a:stretch>
            <a:fillRect/>
          </a:stretch>
        </p:blipFill>
        <p:spPr>
          <a:xfrm>
            <a:off x="1982477" y="1948339"/>
            <a:ext cx="8227045" cy="4150360"/>
          </a:xfrm>
          <a:prstGeom prst="rect">
            <a:avLst/>
          </a:prstGeom>
        </p:spPr>
      </p:pic>
    </p:spTree>
    <p:extLst>
      <p:ext uri="{BB962C8B-B14F-4D97-AF65-F5344CB8AC3E}">
        <p14:creationId xmlns:p14="http://schemas.microsoft.com/office/powerpoint/2010/main" val="37081617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EA5BE-3711-5A18-663A-39EDC0F8D0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55321A-ADAE-81F6-49B6-6B97212E6638}"/>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گرمایش محسوس</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B9F722B1-38FE-E096-088E-DF99DA54DDC6}"/>
              </a:ext>
            </a:extLst>
          </p:cNvPr>
          <p:cNvSpPr>
            <a:spLocks noGrp="1"/>
          </p:cNvSpPr>
          <p:nvPr>
            <p:ph type="sldNum" sz="quarter" idx="12"/>
          </p:nvPr>
        </p:nvSpPr>
        <p:spPr/>
        <p:txBody>
          <a:bodyPr/>
          <a:lstStyle/>
          <a:p>
            <a:fld id="{D9DF22C4-5E15-459B-AF17-E2547C81A9A3}" type="slidenum">
              <a:rPr lang="en-GB" smtClean="0"/>
              <a:t>36</a:t>
            </a:fld>
            <a:endParaRPr lang="en-GB" dirty="0"/>
          </a:p>
        </p:txBody>
      </p:sp>
      <p:grpSp>
        <p:nvGrpSpPr>
          <p:cNvPr id="4" name="Group 3">
            <a:extLst>
              <a:ext uri="{FF2B5EF4-FFF2-40B4-BE49-F238E27FC236}">
                <a16:creationId xmlns:a16="http://schemas.microsoft.com/office/drawing/2014/main" id="{B20B9029-59DD-8731-4093-CA1829AE3FD6}"/>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C4D743F4-5FFD-657C-CC70-519C2ABCC05F}"/>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7B8D76C9-85D7-05D4-2CE0-499B6779C37E}"/>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5" name="Picture 4">
            <a:extLst>
              <a:ext uri="{FF2B5EF4-FFF2-40B4-BE49-F238E27FC236}">
                <a16:creationId xmlns:a16="http://schemas.microsoft.com/office/drawing/2014/main" id="{2472B14F-6526-90FA-E3DC-5D0564EC1664}"/>
              </a:ext>
            </a:extLst>
          </p:cNvPr>
          <p:cNvPicPr>
            <a:picLocks noChangeAspect="1"/>
          </p:cNvPicPr>
          <p:nvPr/>
        </p:nvPicPr>
        <p:blipFill>
          <a:blip r:embed="rId3"/>
          <a:stretch>
            <a:fillRect/>
          </a:stretch>
        </p:blipFill>
        <p:spPr>
          <a:xfrm>
            <a:off x="3483782" y="1604906"/>
            <a:ext cx="5224436" cy="4837227"/>
          </a:xfrm>
          <a:prstGeom prst="rect">
            <a:avLst/>
          </a:prstGeom>
        </p:spPr>
      </p:pic>
    </p:spTree>
    <p:extLst>
      <p:ext uri="{BB962C8B-B14F-4D97-AF65-F5344CB8AC3E}">
        <p14:creationId xmlns:p14="http://schemas.microsoft.com/office/powerpoint/2010/main" val="37990293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5832E-EBFC-F84B-F6D6-969C14B752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320AB1-A2D9-F0D4-0882-83C8B3255983}"/>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گرمایش محسوس</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CD8230C3-85F7-0528-432C-97AEE13FDD0E}"/>
              </a:ext>
            </a:extLst>
          </p:cNvPr>
          <p:cNvSpPr>
            <a:spLocks noGrp="1"/>
          </p:cNvSpPr>
          <p:nvPr>
            <p:ph type="sldNum" sz="quarter" idx="12"/>
          </p:nvPr>
        </p:nvSpPr>
        <p:spPr/>
        <p:txBody>
          <a:bodyPr/>
          <a:lstStyle/>
          <a:p>
            <a:fld id="{D9DF22C4-5E15-459B-AF17-E2547C81A9A3}" type="slidenum">
              <a:rPr lang="en-GB" smtClean="0"/>
              <a:t>37</a:t>
            </a:fld>
            <a:endParaRPr lang="en-GB" dirty="0"/>
          </a:p>
        </p:txBody>
      </p:sp>
      <p:sp>
        <p:nvSpPr>
          <p:cNvPr id="5" name="Rectangle 4">
            <a:extLst>
              <a:ext uri="{FF2B5EF4-FFF2-40B4-BE49-F238E27FC236}">
                <a16:creationId xmlns:a16="http://schemas.microsoft.com/office/drawing/2014/main" id="{E1B92CCF-6412-ECDD-B74E-1099D2D6F3D0}"/>
              </a:ext>
            </a:extLst>
          </p:cNvPr>
          <p:cNvSpPr/>
          <p:nvPr/>
        </p:nvSpPr>
        <p:spPr>
          <a:xfrm>
            <a:off x="1352828" y="1808004"/>
            <a:ext cx="9486343" cy="365760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هنگامی‌ که هوا از روی یک سطح گرم مثل کویل (با سیال آب، بخار، مبرد) که دارای گرمایی بیشتر از دمای خشک هوای عبوری می‌باشد، عبور می‌کند، انتقال حرارت از کویل به هوای عبوری انجام داده می‌شود و سبب افزایش دمای خشک هوا می‌شود. در این فرآیند، زیرا نه رطوبتی به هوا افزوده می‌شود و نه رطوبتی از آن گرفته می‌شود، دمای نقطه شبنم ثابت انجام می‌شود و این فرآیند، نقطه شبنم ثابت نامیده می‌شود.در طی یک مثال، فرآیند بر روی نمودار طرح می‌گردد و گزارش تحول در جدول ارائه می‌گردد.برای مثال: دمای طرح ورودی هوا ۱۰ °</a:t>
            </a:r>
            <a:r>
              <a:rPr lang="en-GB" sz="2000" dirty="0">
                <a:solidFill>
                  <a:schemeClr val="tx1"/>
                </a:solidFill>
                <a:cs typeface="B Nazanin" panose="00000400000000000000" pitchFamily="2" charset="-78"/>
              </a:rPr>
              <a:t>C، </a:t>
            </a:r>
            <a:r>
              <a:rPr lang="fa-IR" sz="2000" dirty="0">
                <a:solidFill>
                  <a:schemeClr val="tx1"/>
                </a:solidFill>
                <a:cs typeface="B Nazanin" panose="00000400000000000000" pitchFamily="2" charset="-78"/>
              </a:rPr>
              <a:t>رطوبت نسبی هوای ورودی %۷۲/۳ .اگر هوا تا ۳۵ °</a:t>
            </a:r>
            <a:r>
              <a:rPr lang="en-GB" sz="2000" dirty="0">
                <a:solidFill>
                  <a:schemeClr val="tx1"/>
                </a:solidFill>
                <a:cs typeface="B Nazanin" panose="00000400000000000000" pitchFamily="2" charset="-78"/>
              </a:rPr>
              <a:t>C</a:t>
            </a:r>
            <a:r>
              <a:rPr lang="fa-IR" sz="2000" dirty="0">
                <a:solidFill>
                  <a:schemeClr val="tx1"/>
                </a:solidFill>
                <a:cs typeface="B Nazanin" panose="00000400000000000000" pitchFamily="2" charset="-78"/>
              </a:rPr>
              <a:t> </a:t>
            </a:r>
            <a:r>
              <a:rPr lang="en-GB" sz="2000" dirty="0">
                <a:solidFill>
                  <a:schemeClr val="tx1"/>
                </a:solidFill>
                <a:cs typeface="B Nazanin" panose="00000400000000000000" pitchFamily="2" charset="-78"/>
              </a:rPr>
              <a:t> </a:t>
            </a:r>
            <a:r>
              <a:rPr lang="fa-IR" sz="2000" dirty="0">
                <a:solidFill>
                  <a:schemeClr val="tx1"/>
                </a:solidFill>
                <a:cs typeface="B Nazanin" panose="00000400000000000000" pitchFamily="2" charset="-78"/>
              </a:rPr>
              <a:t>گرم شود، نمودار و جدول مشخصات ترمودینامیکی هوا را ارائه دهید.</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A151EA6B-5B7B-9D2E-AF10-97DADD762AB7}"/>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604A24CE-14FA-3A75-9BCC-4DADA7BD90B8}"/>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355DECD6-B0C2-197A-98E7-F38B836D13ED}"/>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spTree>
    <p:extLst>
      <p:ext uri="{BB962C8B-B14F-4D97-AF65-F5344CB8AC3E}">
        <p14:creationId xmlns:p14="http://schemas.microsoft.com/office/powerpoint/2010/main" val="1880791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F5C73-A53F-EF26-0729-7A740AA5ED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D8358E-6DD8-F2A7-FD3A-5915F3D6789D}"/>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گرمایش محسوس</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FD7F2A36-46D4-7DDE-FFB5-0D3264665D72}"/>
              </a:ext>
            </a:extLst>
          </p:cNvPr>
          <p:cNvSpPr>
            <a:spLocks noGrp="1"/>
          </p:cNvSpPr>
          <p:nvPr>
            <p:ph type="sldNum" sz="quarter" idx="12"/>
          </p:nvPr>
        </p:nvSpPr>
        <p:spPr/>
        <p:txBody>
          <a:bodyPr/>
          <a:lstStyle/>
          <a:p>
            <a:fld id="{D9DF22C4-5E15-459B-AF17-E2547C81A9A3}" type="slidenum">
              <a:rPr lang="en-GB" smtClean="0"/>
              <a:t>38</a:t>
            </a:fld>
            <a:endParaRPr lang="en-GB" dirty="0"/>
          </a:p>
        </p:txBody>
      </p:sp>
      <p:grpSp>
        <p:nvGrpSpPr>
          <p:cNvPr id="4" name="Group 3">
            <a:extLst>
              <a:ext uri="{FF2B5EF4-FFF2-40B4-BE49-F238E27FC236}">
                <a16:creationId xmlns:a16="http://schemas.microsoft.com/office/drawing/2014/main" id="{5C7F5B12-9B28-B252-D73D-34FFBE6E9941}"/>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9A06EDDC-F94E-5A7C-AB6F-55EA8B2C1EB7}"/>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20605905-2129-F84E-AFAC-BC8ED7C71623}"/>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9EE084FB-4CF4-5AFF-DB9D-F983C8A391EB}"/>
              </a:ext>
            </a:extLst>
          </p:cNvPr>
          <p:cNvPicPr>
            <a:picLocks noChangeAspect="1"/>
          </p:cNvPicPr>
          <p:nvPr/>
        </p:nvPicPr>
        <p:blipFill>
          <a:blip r:embed="rId3"/>
          <a:stretch>
            <a:fillRect/>
          </a:stretch>
        </p:blipFill>
        <p:spPr>
          <a:xfrm>
            <a:off x="109537" y="2105025"/>
            <a:ext cx="11972925" cy="2647950"/>
          </a:xfrm>
          <a:prstGeom prst="rect">
            <a:avLst/>
          </a:prstGeom>
        </p:spPr>
      </p:pic>
    </p:spTree>
    <p:extLst>
      <p:ext uri="{BB962C8B-B14F-4D97-AF65-F5344CB8AC3E}">
        <p14:creationId xmlns:p14="http://schemas.microsoft.com/office/powerpoint/2010/main" val="29874698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F5AE06-1A32-1387-3D23-3EE2B157DB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3807BA-3D52-189E-6EFA-58872FEB5572}"/>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سرمایش محسوس</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198C3FBE-0BB7-ED51-F797-D7A964D2BAF6}"/>
              </a:ext>
            </a:extLst>
          </p:cNvPr>
          <p:cNvSpPr>
            <a:spLocks noGrp="1"/>
          </p:cNvSpPr>
          <p:nvPr>
            <p:ph type="sldNum" sz="quarter" idx="12"/>
          </p:nvPr>
        </p:nvSpPr>
        <p:spPr/>
        <p:txBody>
          <a:bodyPr/>
          <a:lstStyle/>
          <a:p>
            <a:fld id="{D9DF22C4-5E15-459B-AF17-E2547C81A9A3}" type="slidenum">
              <a:rPr lang="en-GB" smtClean="0"/>
              <a:t>39</a:t>
            </a:fld>
            <a:endParaRPr lang="en-GB" dirty="0"/>
          </a:p>
        </p:txBody>
      </p:sp>
      <p:grpSp>
        <p:nvGrpSpPr>
          <p:cNvPr id="4" name="Group 3">
            <a:extLst>
              <a:ext uri="{FF2B5EF4-FFF2-40B4-BE49-F238E27FC236}">
                <a16:creationId xmlns:a16="http://schemas.microsoft.com/office/drawing/2014/main" id="{858EBEB4-B7CB-26EF-370D-CDE39E76815C}"/>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6D099929-3175-45DB-5804-B0C144B72FF6}"/>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586D6F9E-8922-1412-3579-0559B50A150B}"/>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5" name="Picture 4">
            <a:extLst>
              <a:ext uri="{FF2B5EF4-FFF2-40B4-BE49-F238E27FC236}">
                <a16:creationId xmlns:a16="http://schemas.microsoft.com/office/drawing/2014/main" id="{9B8931D9-1DFB-03DD-A9BE-A9357AB5A222}"/>
              </a:ext>
            </a:extLst>
          </p:cNvPr>
          <p:cNvPicPr>
            <a:picLocks noChangeAspect="1"/>
          </p:cNvPicPr>
          <p:nvPr/>
        </p:nvPicPr>
        <p:blipFill>
          <a:blip r:embed="rId3"/>
          <a:stretch>
            <a:fillRect/>
          </a:stretch>
        </p:blipFill>
        <p:spPr>
          <a:xfrm>
            <a:off x="2295525" y="1690688"/>
            <a:ext cx="7429500" cy="4476750"/>
          </a:xfrm>
          <a:prstGeom prst="rect">
            <a:avLst/>
          </a:prstGeom>
        </p:spPr>
      </p:pic>
    </p:spTree>
    <p:extLst>
      <p:ext uri="{BB962C8B-B14F-4D97-AF65-F5344CB8AC3E}">
        <p14:creationId xmlns:p14="http://schemas.microsoft.com/office/powerpoint/2010/main" val="3590332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B57F6-ABEA-14B0-6A0D-AD97362419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B6E0E5-63A2-311D-A318-99FE7F7CF2D0}"/>
              </a:ext>
            </a:extLst>
          </p:cNvPr>
          <p:cNvSpPr>
            <a:spLocks noGrp="1"/>
          </p:cNvSpPr>
          <p:nvPr>
            <p:ph type="ctrTitle"/>
          </p:nvPr>
        </p:nvSpPr>
        <p:spPr>
          <a:xfrm>
            <a:off x="1524000" y="1152145"/>
            <a:ext cx="9144000" cy="4965192"/>
          </a:xfrm>
        </p:spPr>
        <p:txBody>
          <a:bodyPr>
            <a:normAutofit/>
          </a:bodyPr>
          <a:lstStyle/>
          <a:p>
            <a:r>
              <a:rPr lang="fa-IR" sz="4000" b="1" dirty="0">
                <a:latin typeface="IRANSans" panose="020B0506030804020204" pitchFamily="34" charset="-78"/>
                <a:cs typeface="IRANSans" panose="020B0506030804020204" pitchFamily="34" charset="-78"/>
              </a:rPr>
              <a:t>دوره رایگان</a:t>
            </a:r>
            <a:br>
              <a:rPr lang="fa-IR" sz="4000" b="1" dirty="0">
                <a:latin typeface="IRANSans" panose="020B0506030804020204" pitchFamily="34" charset="-78"/>
                <a:cs typeface="IRANSans" panose="020B0506030804020204" pitchFamily="34" charset="-78"/>
              </a:rPr>
            </a:br>
            <a:br>
              <a:rPr lang="fa-IR" sz="4000" b="1" dirty="0">
                <a:latin typeface="IRANSans" panose="020B0506030804020204" pitchFamily="34" charset="-78"/>
                <a:cs typeface="IRANSans" panose="020B0506030804020204" pitchFamily="34" charset="-78"/>
              </a:rPr>
            </a:br>
            <a:r>
              <a:rPr lang="fa-IR" sz="4000" b="1" dirty="0">
                <a:latin typeface="IRANSans" panose="020B0506030804020204" pitchFamily="34" charset="-78"/>
                <a:cs typeface="IRANSans" panose="020B0506030804020204" pitchFamily="34" charset="-78"/>
              </a:rPr>
              <a:t>3 جلسه آموزشی</a:t>
            </a:r>
            <a:br>
              <a:rPr lang="fa-IR" sz="4000" b="1" dirty="0">
                <a:latin typeface="IRANSans" panose="020B0506030804020204" pitchFamily="34" charset="-78"/>
                <a:cs typeface="IRANSans" panose="020B0506030804020204" pitchFamily="34" charset="-78"/>
              </a:rPr>
            </a:br>
            <a:br>
              <a:rPr lang="fa-IR" sz="4000" b="1" dirty="0">
                <a:latin typeface="IRANSans" panose="020B0506030804020204" pitchFamily="34" charset="-78"/>
                <a:cs typeface="IRANSans" panose="020B0506030804020204" pitchFamily="34" charset="-78"/>
              </a:rPr>
            </a:br>
            <a:r>
              <a:rPr lang="fa-IR" sz="4000" b="1" dirty="0">
                <a:latin typeface="IRANSans" panose="020B0506030804020204" pitchFamily="34" charset="-78"/>
                <a:cs typeface="IRANSans" panose="020B0506030804020204" pitchFamily="34" charset="-78"/>
              </a:rPr>
              <a:t>با ارائه مدرک</a:t>
            </a:r>
            <a:br>
              <a:rPr lang="fa-IR" sz="4000" b="1" dirty="0">
                <a:latin typeface="IRANSans" panose="020B0506030804020204" pitchFamily="34" charset="-78"/>
                <a:cs typeface="IRANSans" panose="020B0506030804020204" pitchFamily="34" charset="-78"/>
              </a:rPr>
            </a:br>
            <a:br>
              <a:rPr lang="fa-IR" sz="2800" b="1" dirty="0">
                <a:latin typeface="IRANSans" panose="020B0506030804020204" pitchFamily="34" charset="-78"/>
                <a:cs typeface="IRANSans" panose="020B0506030804020204" pitchFamily="34" charset="-78"/>
              </a:rPr>
            </a:br>
            <a:endParaRPr lang="en-GB" sz="4000" b="1" dirty="0">
              <a:latin typeface="IRANSans" panose="020B0506030804020204" pitchFamily="34" charset="-78"/>
              <a:cs typeface="IRANSans" panose="020B0506030804020204" pitchFamily="34" charset="-78"/>
            </a:endParaRPr>
          </a:p>
        </p:txBody>
      </p:sp>
      <p:sp>
        <p:nvSpPr>
          <p:cNvPr id="4" name="Slide Number Placeholder 3">
            <a:extLst>
              <a:ext uri="{FF2B5EF4-FFF2-40B4-BE49-F238E27FC236}">
                <a16:creationId xmlns:a16="http://schemas.microsoft.com/office/drawing/2014/main" id="{8B23E378-8317-B423-2E12-9546B5B98CFF}"/>
              </a:ext>
            </a:extLst>
          </p:cNvPr>
          <p:cNvSpPr>
            <a:spLocks noGrp="1"/>
          </p:cNvSpPr>
          <p:nvPr>
            <p:ph type="sldNum" sz="quarter" idx="12"/>
          </p:nvPr>
        </p:nvSpPr>
        <p:spPr/>
        <p:txBody>
          <a:bodyPr/>
          <a:lstStyle/>
          <a:p>
            <a:fld id="{D9DF22C4-5E15-459B-AF17-E2547C81A9A3}" type="slidenum">
              <a:rPr lang="en-GB" smtClean="0"/>
              <a:t>4</a:t>
            </a:fld>
            <a:endParaRPr lang="en-GB"/>
          </a:p>
        </p:txBody>
      </p:sp>
      <p:pic>
        <p:nvPicPr>
          <p:cNvPr id="5" name="Picture 4">
            <a:extLst>
              <a:ext uri="{FF2B5EF4-FFF2-40B4-BE49-F238E27FC236}">
                <a16:creationId xmlns:a16="http://schemas.microsoft.com/office/drawing/2014/main" id="{0BCA9FF7-164E-8FD4-6FBD-0E041F98C582}"/>
              </a:ext>
            </a:extLst>
          </p:cNvPr>
          <p:cNvPicPr>
            <a:picLocks noChangeAspect="1"/>
          </p:cNvPicPr>
          <p:nvPr/>
        </p:nvPicPr>
        <p:blipFill>
          <a:blip r:embed="rId2"/>
          <a:stretch>
            <a:fillRect/>
          </a:stretch>
        </p:blipFill>
        <p:spPr>
          <a:xfrm>
            <a:off x="156889" y="213245"/>
            <a:ext cx="2350946" cy="1624699"/>
          </a:xfrm>
          <a:prstGeom prst="rect">
            <a:avLst/>
          </a:prstGeom>
        </p:spPr>
      </p:pic>
    </p:spTree>
    <p:extLst>
      <p:ext uri="{BB962C8B-B14F-4D97-AF65-F5344CB8AC3E}">
        <p14:creationId xmlns:p14="http://schemas.microsoft.com/office/powerpoint/2010/main" val="28773817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80321-FB7C-5DD6-4933-EAB82B18B9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3CD674-4BCD-3057-3564-C9F4B55E34F2}"/>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سرمایش محسوس</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469B5E9F-51B7-2D43-75E5-3C2A25175D9F}"/>
              </a:ext>
            </a:extLst>
          </p:cNvPr>
          <p:cNvSpPr>
            <a:spLocks noGrp="1"/>
          </p:cNvSpPr>
          <p:nvPr>
            <p:ph type="sldNum" sz="quarter" idx="12"/>
          </p:nvPr>
        </p:nvSpPr>
        <p:spPr/>
        <p:txBody>
          <a:bodyPr/>
          <a:lstStyle/>
          <a:p>
            <a:fld id="{D9DF22C4-5E15-459B-AF17-E2547C81A9A3}" type="slidenum">
              <a:rPr lang="en-GB" smtClean="0"/>
              <a:t>40</a:t>
            </a:fld>
            <a:endParaRPr lang="en-GB" dirty="0"/>
          </a:p>
        </p:txBody>
      </p:sp>
      <p:grpSp>
        <p:nvGrpSpPr>
          <p:cNvPr id="4" name="Group 3">
            <a:extLst>
              <a:ext uri="{FF2B5EF4-FFF2-40B4-BE49-F238E27FC236}">
                <a16:creationId xmlns:a16="http://schemas.microsoft.com/office/drawing/2014/main" id="{954B8F27-AFF0-30E0-44D7-3A4453F545DF}"/>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CFEBF659-E6C9-281C-EBC1-58EBE34E0E2D}"/>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7314B162-3781-291D-99E5-1E9A31171316}"/>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CEED96DE-3D14-3D1D-0CBB-7106345F7AF2}"/>
              </a:ext>
            </a:extLst>
          </p:cNvPr>
          <p:cNvPicPr>
            <a:picLocks noChangeAspect="1"/>
          </p:cNvPicPr>
          <p:nvPr/>
        </p:nvPicPr>
        <p:blipFill>
          <a:blip r:embed="rId3"/>
          <a:stretch>
            <a:fillRect/>
          </a:stretch>
        </p:blipFill>
        <p:spPr>
          <a:xfrm>
            <a:off x="1809750" y="1729581"/>
            <a:ext cx="8572500" cy="4286250"/>
          </a:xfrm>
          <a:prstGeom prst="rect">
            <a:avLst/>
          </a:prstGeom>
        </p:spPr>
      </p:pic>
    </p:spTree>
    <p:extLst>
      <p:ext uri="{BB962C8B-B14F-4D97-AF65-F5344CB8AC3E}">
        <p14:creationId xmlns:p14="http://schemas.microsoft.com/office/powerpoint/2010/main" val="39657358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774A5A-606F-2C1C-0A88-EAFB483B47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994208-086F-9B49-71FC-52B813920F8F}"/>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سرمایش محسوس</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820D3443-C40F-F07E-7CF8-FD1DFA365E5B}"/>
              </a:ext>
            </a:extLst>
          </p:cNvPr>
          <p:cNvSpPr>
            <a:spLocks noGrp="1"/>
          </p:cNvSpPr>
          <p:nvPr>
            <p:ph type="sldNum" sz="quarter" idx="12"/>
          </p:nvPr>
        </p:nvSpPr>
        <p:spPr/>
        <p:txBody>
          <a:bodyPr/>
          <a:lstStyle/>
          <a:p>
            <a:fld id="{D9DF22C4-5E15-459B-AF17-E2547C81A9A3}" type="slidenum">
              <a:rPr lang="en-GB" smtClean="0"/>
              <a:t>41</a:t>
            </a:fld>
            <a:endParaRPr lang="en-GB" dirty="0"/>
          </a:p>
        </p:txBody>
      </p:sp>
      <p:grpSp>
        <p:nvGrpSpPr>
          <p:cNvPr id="4" name="Group 3">
            <a:extLst>
              <a:ext uri="{FF2B5EF4-FFF2-40B4-BE49-F238E27FC236}">
                <a16:creationId xmlns:a16="http://schemas.microsoft.com/office/drawing/2014/main" id="{287F55BD-7F28-DE58-38F4-9587BD903035}"/>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6D2970E0-89C3-881A-8994-9BCE471A8C9E}"/>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55C48558-8E37-B850-6C7B-40B63DB390A8}"/>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5" name="Picture 4">
            <a:extLst>
              <a:ext uri="{FF2B5EF4-FFF2-40B4-BE49-F238E27FC236}">
                <a16:creationId xmlns:a16="http://schemas.microsoft.com/office/drawing/2014/main" id="{C297CA21-EB54-838B-BAFD-4A308CE62495}"/>
              </a:ext>
            </a:extLst>
          </p:cNvPr>
          <p:cNvPicPr>
            <a:picLocks noChangeAspect="1"/>
          </p:cNvPicPr>
          <p:nvPr/>
        </p:nvPicPr>
        <p:blipFill>
          <a:blip r:embed="rId3"/>
          <a:stretch>
            <a:fillRect/>
          </a:stretch>
        </p:blipFill>
        <p:spPr>
          <a:xfrm>
            <a:off x="2433637" y="1447007"/>
            <a:ext cx="7324725" cy="5153025"/>
          </a:xfrm>
          <a:prstGeom prst="rect">
            <a:avLst/>
          </a:prstGeom>
        </p:spPr>
      </p:pic>
    </p:spTree>
    <p:extLst>
      <p:ext uri="{BB962C8B-B14F-4D97-AF65-F5344CB8AC3E}">
        <p14:creationId xmlns:p14="http://schemas.microsoft.com/office/powerpoint/2010/main" val="38496170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DEAEA-AE26-CCEA-F50C-C61B9475DB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8173A6-0B7C-3184-4E37-CC3B82178A6C}"/>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سرمایش محسوس</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68D684E9-2103-CE2F-532F-B0292098ABBB}"/>
              </a:ext>
            </a:extLst>
          </p:cNvPr>
          <p:cNvSpPr>
            <a:spLocks noGrp="1"/>
          </p:cNvSpPr>
          <p:nvPr>
            <p:ph type="sldNum" sz="quarter" idx="12"/>
          </p:nvPr>
        </p:nvSpPr>
        <p:spPr/>
        <p:txBody>
          <a:bodyPr/>
          <a:lstStyle/>
          <a:p>
            <a:fld id="{D9DF22C4-5E15-459B-AF17-E2547C81A9A3}" type="slidenum">
              <a:rPr lang="en-GB" smtClean="0"/>
              <a:t>42</a:t>
            </a:fld>
            <a:endParaRPr lang="en-GB" dirty="0"/>
          </a:p>
        </p:txBody>
      </p:sp>
      <p:grpSp>
        <p:nvGrpSpPr>
          <p:cNvPr id="4" name="Group 3">
            <a:extLst>
              <a:ext uri="{FF2B5EF4-FFF2-40B4-BE49-F238E27FC236}">
                <a16:creationId xmlns:a16="http://schemas.microsoft.com/office/drawing/2014/main" id="{E95A0BDC-5290-8A6C-DD74-0E8CC346B95F}"/>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7BD476AE-5053-2CF0-4593-5E257EF2410E}"/>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D2B8CAE2-8FA2-26DB-BADF-469185AB0D72}"/>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E3B9F0EC-F872-5836-9646-4A07AAE3DBE7}"/>
              </a:ext>
            </a:extLst>
          </p:cNvPr>
          <p:cNvPicPr>
            <a:picLocks noChangeAspect="1"/>
          </p:cNvPicPr>
          <p:nvPr/>
        </p:nvPicPr>
        <p:blipFill>
          <a:blip r:embed="rId3"/>
          <a:srcRect t="22579"/>
          <a:stretch>
            <a:fillRect/>
          </a:stretch>
        </p:blipFill>
        <p:spPr>
          <a:xfrm>
            <a:off x="1768657" y="1956657"/>
            <a:ext cx="8654685" cy="4269359"/>
          </a:xfrm>
          <a:prstGeom prst="rect">
            <a:avLst/>
          </a:prstGeom>
        </p:spPr>
      </p:pic>
    </p:spTree>
    <p:extLst>
      <p:ext uri="{BB962C8B-B14F-4D97-AF65-F5344CB8AC3E}">
        <p14:creationId xmlns:p14="http://schemas.microsoft.com/office/powerpoint/2010/main" val="3582680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BE001-E99A-1DA8-54C9-99D5A8A1A2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5CB59C-D2A6-BF52-8616-292FC58E8294}"/>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سرمایش محسوس</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DAE5CC07-3CA8-87DA-AA6E-2B2980E2FB16}"/>
              </a:ext>
            </a:extLst>
          </p:cNvPr>
          <p:cNvSpPr>
            <a:spLocks noGrp="1"/>
          </p:cNvSpPr>
          <p:nvPr>
            <p:ph type="sldNum" sz="quarter" idx="12"/>
          </p:nvPr>
        </p:nvSpPr>
        <p:spPr/>
        <p:txBody>
          <a:bodyPr/>
          <a:lstStyle/>
          <a:p>
            <a:fld id="{D9DF22C4-5E15-459B-AF17-E2547C81A9A3}" type="slidenum">
              <a:rPr lang="en-GB" smtClean="0"/>
              <a:t>43</a:t>
            </a:fld>
            <a:endParaRPr lang="en-GB" dirty="0"/>
          </a:p>
        </p:txBody>
      </p:sp>
      <p:grpSp>
        <p:nvGrpSpPr>
          <p:cNvPr id="4" name="Group 3">
            <a:extLst>
              <a:ext uri="{FF2B5EF4-FFF2-40B4-BE49-F238E27FC236}">
                <a16:creationId xmlns:a16="http://schemas.microsoft.com/office/drawing/2014/main" id="{F17057BD-C286-5548-B827-BA70A56D5C49}"/>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82FA4FD1-DF37-F536-E7C9-1461A59CFD9D}"/>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C634BE2B-A3E0-EAB4-8871-3969F1AC3A9E}"/>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sp>
        <p:nvSpPr>
          <p:cNvPr id="6" name="Rectangle 5">
            <a:extLst>
              <a:ext uri="{FF2B5EF4-FFF2-40B4-BE49-F238E27FC236}">
                <a16:creationId xmlns:a16="http://schemas.microsoft.com/office/drawing/2014/main" id="{10B79E96-AD0E-F4E9-AF19-47546B77AECB}"/>
              </a:ext>
            </a:extLst>
          </p:cNvPr>
          <p:cNvSpPr/>
          <p:nvPr/>
        </p:nvSpPr>
        <p:spPr>
          <a:xfrm>
            <a:off x="1352828" y="1808004"/>
            <a:ext cx="9486343" cy="365760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در فرآیند سرمایش محسوس، هوای مننظر از یک سطح سرد که دمای آن از دمای خشک هوا کمتر و از دمای نقطه شبنم بیشتر است عبور می‌کند و سبب کاهش دمای خشک هوا می‌شود. تحول سرمایش محسوس یک فرآیند نقطه شبنم ثابت می‌باشد که بدون از دست‌دادن رطوبت یا گرفتن رطوبت انجام می‌شود.برای تفهیم بهتر مسئله، طرح می‌گردد:اگر دمای خشک هوای ورودی به کویل ۳۵ °</a:t>
            </a:r>
            <a:r>
              <a:rPr lang="en-GB" sz="2000" dirty="0">
                <a:solidFill>
                  <a:schemeClr val="tx1"/>
                </a:solidFill>
                <a:cs typeface="B Nazanin" panose="00000400000000000000" pitchFamily="2" charset="-78"/>
              </a:rPr>
              <a:t>C</a:t>
            </a:r>
            <a:r>
              <a:rPr lang="fa-IR" sz="2000" dirty="0">
                <a:solidFill>
                  <a:schemeClr val="tx1"/>
                </a:solidFill>
                <a:cs typeface="B Nazanin" panose="00000400000000000000" pitchFamily="2" charset="-78"/>
              </a:rPr>
              <a:t> </a:t>
            </a:r>
            <a:r>
              <a:rPr lang="en-GB" sz="2000" dirty="0">
                <a:solidFill>
                  <a:schemeClr val="tx1"/>
                </a:solidFill>
                <a:cs typeface="B Nazanin" panose="00000400000000000000" pitchFamily="2" charset="-78"/>
              </a:rPr>
              <a:t> </a:t>
            </a:r>
            <a:r>
              <a:rPr lang="fa-IR" sz="2000" dirty="0">
                <a:solidFill>
                  <a:schemeClr val="tx1"/>
                </a:solidFill>
                <a:cs typeface="B Nazanin" panose="00000400000000000000" pitchFamily="2" charset="-78"/>
              </a:rPr>
              <a:t>باشد، رطوبت نسبی هوا برابر %۴۰ باشد. فرآیند و مشخصات هوا را در صورتی که هوای خروجی برابر ۲۳ °</a:t>
            </a:r>
            <a:r>
              <a:rPr lang="en-GB" sz="2000" dirty="0">
                <a:solidFill>
                  <a:schemeClr val="tx1"/>
                </a:solidFill>
                <a:cs typeface="B Nazanin" panose="00000400000000000000" pitchFamily="2" charset="-78"/>
              </a:rPr>
              <a:t>C</a:t>
            </a:r>
            <a:r>
              <a:rPr lang="fa-IR" sz="2000" dirty="0">
                <a:solidFill>
                  <a:schemeClr val="tx1"/>
                </a:solidFill>
                <a:cs typeface="B Nazanin" panose="00000400000000000000" pitchFamily="2" charset="-78"/>
              </a:rPr>
              <a:t> </a:t>
            </a:r>
            <a:r>
              <a:rPr lang="en-GB" sz="2000" dirty="0">
                <a:solidFill>
                  <a:schemeClr val="tx1"/>
                </a:solidFill>
                <a:cs typeface="B Nazanin" panose="00000400000000000000" pitchFamily="2" charset="-78"/>
              </a:rPr>
              <a:t> </a:t>
            </a:r>
            <a:r>
              <a:rPr lang="fa-IR" sz="2000" dirty="0">
                <a:solidFill>
                  <a:schemeClr val="tx1"/>
                </a:solidFill>
                <a:cs typeface="B Nazanin" panose="00000400000000000000" pitchFamily="2" charset="-78"/>
              </a:rPr>
              <a:t>باشد در نمودار رسم و جدول مشخصات ترمودینامیکی هوا را نیز بنویسید.</a:t>
            </a:r>
            <a:endParaRPr lang="fa-IR" sz="2000" dirty="0">
              <a:solidFill>
                <a:schemeClr val="tx1"/>
              </a:solidFill>
              <a:latin typeface="IRANSans" panose="020B0506030804020204" pitchFamily="34" charset="-78"/>
              <a:cs typeface="B Nazanin" panose="00000400000000000000" pitchFamily="2" charset="-78"/>
            </a:endParaRPr>
          </a:p>
        </p:txBody>
      </p:sp>
    </p:spTree>
    <p:extLst>
      <p:ext uri="{BB962C8B-B14F-4D97-AF65-F5344CB8AC3E}">
        <p14:creationId xmlns:p14="http://schemas.microsoft.com/office/powerpoint/2010/main" val="18124562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5A31C-80F6-B71F-6C01-46DBDE5DDB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E48F4E-B366-1EC1-9D9F-5B38FEAAB6E7}"/>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سرمایش محسوس</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2DE8A49E-CD1D-C69C-378E-B86BEC8CE607}"/>
              </a:ext>
            </a:extLst>
          </p:cNvPr>
          <p:cNvSpPr>
            <a:spLocks noGrp="1"/>
          </p:cNvSpPr>
          <p:nvPr>
            <p:ph type="sldNum" sz="quarter" idx="12"/>
          </p:nvPr>
        </p:nvSpPr>
        <p:spPr/>
        <p:txBody>
          <a:bodyPr/>
          <a:lstStyle/>
          <a:p>
            <a:fld id="{D9DF22C4-5E15-459B-AF17-E2547C81A9A3}" type="slidenum">
              <a:rPr lang="en-GB" smtClean="0"/>
              <a:t>44</a:t>
            </a:fld>
            <a:endParaRPr lang="en-GB" dirty="0"/>
          </a:p>
        </p:txBody>
      </p:sp>
      <p:grpSp>
        <p:nvGrpSpPr>
          <p:cNvPr id="4" name="Group 3">
            <a:extLst>
              <a:ext uri="{FF2B5EF4-FFF2-40B4-BE49-F238E27FC236}">
                <a16:creationId xmlns:a16="http://schemas.microsoft.com/office/drawing/2014/main" id="{61A9DCCC-CA4E-D595-47CC-08433E098024}"/>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7057D6CD-3267-712C-2A62-B142353EA608}"/>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F52080AE-EFFA-F6BD-D93F-1FD3A780DD22}"/>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F3719BBA-0E63-760B-9811-1F65CC5B6531}"/>
              </a:ext>
            </a:extLst>
          </p:cNvPr>
          <p:cNvPicPr>
            <a:picLocks noChangeAspect="1"/>
          </p:cNvPicPr>
          <p:nvPr/>
        </p:nvPicPr>
        <p:blipFill>
          <a:blip r:embed="rId3"/>
          <a:stretch>
            <a:fillRect/>
          </a:stretch>
        </p:blipFill>
        <p:spPr>
          <a:xfrm>
            <a:off x="166687" y="2281237"/>
            <a:ext cx="11858625" cy="2295525"/>
          </a:xfrm>
          <a:prstGeom prst="rect">
            <a:avLst/>
          </a:prstGeom>
        </p:spPr>
      </p:pic>
    </p:spTree>
    <p:extLst>
      <p:ext uri="{BB962C8B-B14F-4D97-AF65-F5344CB8AC3E}">
        <p14:creationId xmlns:p14="http://schemas.microsoft.com/office/powerpoint/2010/main" val="23857843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02FA1-2C4A-F723-9C87-BD379722BD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23793-8FDC-A1B4-3388-D16280ECBF3D}"/>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سرمایش محسوس و رطوبت گیری</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39D4BEFC-3F75-5054-1D67-4AB27EE2BA0E}"/>
              </a:ext>
            </a:extLst>
          </p:cNvPr>
          <p:cNvSpPr>
            <a:spLocks noGrp="1"/>
          </p:cNvSpPr>
          <p:nvPr>
            <p:ph type="sldNum" sz="quarter" idx="12"/>
          </p:nvPr>
        </p:nvSpPr>
        <p:spPr/>
        <p:txBody>
          <a:bodyPr/>
          <a:lstStyle/>
          <a:p>
            <a:fld id="{D9DF22C4-5E15-459B-AF17-E2547C81A9A3}" type="slidenum">
              <a:rPr lang="en-GB" smtClean="0"/>
              <a:t>45</a:t>
            </a:fld>
            <a:endParaRPr lang="en-GB" dirty="0"/>
          </a:p>
        </p:txBody>
      </p:sp>
      <p:grpSp>
        <p:nvGrpSpPr>
          <p:cNvPr id="4" name="Group 3">
            <a:extLst>
              <a:ext uri="{FF2B5EF4-FFF2-40B4-BE49-F238E27FC236}">
                <a16:creationId xmlns:a16="http://schemas.microsoft.com/office/drawing/2014/main" id="{1F7763F0-44A9-4080-5191-568F7C7C3007}"/>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D37C7A88-B8AE-FD23-126D-78A47E614211}"/>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ED49BB8E-F389-BDA3-C8B9-6D5BD7319977}"/>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DC3BA3C7-58DC-5FF7-8F88-FBB883AA1ECE}"/>
              </a:ext>
            </a:extLst>
          </p:cNvPr>
          <p:cNvPicPr>
            <a:picLocks noChangeAspect="1"/>
          </p:cNvPicPr>
          <p:nvPr/>
        </p:nvPicPr>
        <p:blipFill>
          <a:blip r:embed="rId3"/>
          <a:stretch>
            <a:fillRect/>
          </a:stretch>
        </p:blipFill>
        <p:spPr>
          <a:xfrm>
            <a:off x="1981200" y="1729581"/>
            <a:ext cx="8229600" cy="4937760"/>
          </a:xfrm>
          <a:prstGeom prst="rect">
            <a:avLst/>
          </a:prstGeom>
        </p:spPr>
      </p:pic>
    </p:spTree>
    <p:extLst>
      <p:ext uri="{BB962C8B-B14F-4D97-AF65-F5344CB8AC3E}">
        <p14:creationId xmlns:p14="http://schemas.microsoft.com/office/powerpoint/2010/main" val="42809033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293D5-D452-CB3C-F4F1-08158AA6C0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C49FB2-6AB4-82AF-CE5F-9A044EDBD4DE}"/>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سرمایش محسوس و رطوبت گیری</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661DA530-8A88-C496-401D-DA9FA7FED287}"/>
              </a:ext>
            </a:extLst>
          </p:cNvPr>
          <p:cNvSpPr>
            <a:spLocks noGrp="1"/>
          </p:cNvSpPr>
          <p:nvPr>
            <p:ph type="sldNum" sz="quarter" idx="12"/>
          </p:nvPr>
        </p:nvSpPr>
        <p:spPr/>
        <p:txBody>
          <a:bodyPr/>
          <a:lstStyle/>
          <a:p>
            <a:fld id="{D9DF22C4-5E15-459B-AF17-E2547C81A9A3}" type="slidenum">
              <a:rPr lang="en-GB" smtClean="0"/>
              <a:t>46</a:t>
            </a:fld>
            <a:endParaRPr lang="en-GB" dirty="0"/>
          </a:p>
        </p:txBody>
      </p:sp>
      <p:grpSp>
        <p:nvGrpSpPr>
          <p:cNvPr id="4" name="Group 3">
            <a:extLst>
              <a:ext uri="{FF2B5EF4-FFF2-40B4-BE49-F238E27FC236}">
                <a16:creationId xmlns:a16="http://schemas.microsoft.com/office/drawing/2014/main" id="{0D929501-D7F5-C803-D281-F873950FDD7B}"/>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C28FFB00-3E57-CFFE-0ACA-ADD5548BA773}"/>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24DD911A-332A-8DF4-CFCB-81666ABDBD80}"/>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sp>
        <p:nvSpPr>
          <p:cNvPr id="6" name="Rectangle 5">
            <a:extLst>
              <a:ext uri="{FF2B5EF4-FFF2-40B4-BE49-F238E27FC236}">
                <a16:creationId xmlns:a16="http://schemas.microsoft.com/office/drawing/2014/main" id="{ECC1F95F-98B8-341E-060D-45864EE62236}"/>
              </a:ext>
            </a:extLst>
          </p:cNvPr>
          <p:cNvSpPr/>
          <p:nvPr/>
        </p:nvSpPr>
        <p:spPr>
          <a:xfrm>
            <a:off x="1352828" y="1651794"/>
            <a:ext cx="9486343" cy="4879974"/>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در این فرآیند، هوای ورودی بر روی خط نقطه شبنم ثابت تا خط دمای شبنم خنک می‌شود و بر روی خط دمای شبنم با افزایش فرآیند سردسازی به سمت پایین پیش می‌رود و از آن‌جایی که کاسته می‌شود (حرارت محسوس و نهان کم می‌شود) حداکثر دمایی که فرآیند می‌تواند کاسته شود برابر دمای مؤثر متوسط کویل سرمایشی می‌باشد.نکته بسیار مهم: فرآیند بالا در صورتی اتفاق می‌افتد که تمامی هوای عبوری با کویل سرمایی در تماس باشد. در فرآیند واقعی معمولاً چنین چیزی امکان‌پذیر نمی‌باشد و هوای خروجی مخلوطی از هوای ورودی و هوای سرد شده می‌باشد که این نقطه بستگی به مقدار عدد کنارگذر کویل بستگی دارد.عدد کنارگذر کویل درصدی از هوا می‌باشد که بدون این‌که هوا با کویل در تماس باشد از آن عبور می‌کند. با طرح یک مثال این موضوع را دقیق‌تر بیان می‌کنیم:دمای خشک هوای ورودی برابر با ۳۵ °</a:t>
            </a:r>
            <a:r>
              <a:rPr lang="en-GB" sz="2000" dirty="0">
                <a:solidFill>
                  <a:schemeClr val="tx1"/>
                </a:solidFill>
                <a:cs typeface="B Nazanin" panose="00000400000000000000" pitchFamily="2" charset="-78"/>
              </a:rPr>
              <a:t>C، </a:t>
            </a:r>
            <a:r>
              <a:rPr lang="fa-IR" sz="2000" dirty="0">
                <a:solidFill>
                  <a:schemeClr val="tx1"/>
                </a:solidFill>
                <a:cs typeface="B Nazanin" panose="00000400000000000000" pitchFamily="2" charset="-78"/>
              </a:rPr>
              <a:t>رطوبت نسبی هوای ورودی برابر با %۴۰ ، دمای مؤثر متوسط کویل برابر با ۷ °</a:t>
            </a:r>
            <a:r>
              <a:rPr lang="en-GB" sz="2000" dirty="0">
                <a:solidFill>
                  <a:schemeClr val="tx1"/>
                </a:solidFill>
                <a:cs typeface="B Nazanin" panose="00000400000000000000" pitchFamily="2" charset="-78"/>
              </a:rPr>
              <a:t>C</a:t>
            </a:r>
            <a:r>
              <a:rPr lang="fa-IR" sz="2000" dirty="0">
                <a:solidFill>
                  <a:schemeClr val="tx1"/>
                </a:solidFill>
                <a:cs typeface="B Nazanin" panose="00000400000000000000" pitchFamily="2" charset="-78"/>
              </a:rPr>
              <a:t> و ضریب کنارگذر کویل برابر ۲۰٪ می‌باشد. با شرط این‌که هوا تا دمای مؤثر متوسط کویل خنک شود، شرایط آب و هوای خروجی را بر روی نمودار نشان دهید و مشخصات ترمودینامیکی هوا را در جدول بنویسید.</a:t>
            </a:r>
            <a:endParaRPr lang="fa-IR" sz="2000" dirty="0">
              <a:solidFill>
                <a:schemeClr val="tx1"/>
              </a:solidFill>
              <a:latin typeface="IRANSans" panose="020B0506030804020204" pitchFamily="34" charset="-78"/>
              <a:cs typeface="B Nazanin" panose="00000400000000000000" pitchFamily="2" charset="-78"/>
            </a:endParaRPr>
          </a:p>
        </p:txBody>
      </p:sp>
    </p:spTree>
    <p:extLst>
      <p:ext uri="{BB962C8B-B14F-4D97-AF65-F5344CB8AC3E}">
        <p14:creationId xmlns:p14="http://schemas.microsoft.com/office/powerpoint/2010/main" val="27079835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DBD63-0CAC-478C-3131-32ABE2D4F4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38C78C-534D-D70C-6483-9D81E4E2FC9C}"/>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سرمایش محسوس و رطوبت گیری</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32A2BF37-8DB0-44E5-1ADA-AB5A73BE0C0E}"/>
              </a:ext>
            </a:extLst>
          </p:cNvPr>
          <p:cNvSpPr>
            <a:spLocks noGrp="1"/>
          </p:cNvSpPr>
          <p:nvPr>
            <p:ph type="sldNum" sz="quarter" idx="12"/>
          </p:nvPr>
        </p:nvSpPr>
        <p:spPr/>
        <p:txBody>
          <a:bodyPr/>
          <a:lstStyle/>
          <a:p>
            <a:fld id="{D9DF22C4-5E15-459B-AF17-E2547C81A9A3}" type="slidenum">
              <a:rPr lang="en-GB" smtClean="0"/>
              <a:t>47</a:t>
            </a:fld>
            <a:endParaRPr lang="en-GB" dirty="0"/>
          </a:p>
        </p:txBody>
      </p:sp>
      <p:grpSp>
        <p:nvGrpSpPr>
          <p:cNvPr id="4" name="Group 3">
            <a:extLst>
              <a:ext uri="{FF2B5EF4-FFF2-40B4-BE49-F238E27FC236}">
                <a16:creationId xmlns:a16="http://schemas.microsoft.com/office/drawing/2014/main" id="{B3CA891D-D98C-3E26-F1FB-467D816A2AC8}"/>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232F4240-0802-FEED-FB86-01F0D9A07F1F}"/>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B59B7A4F-EBD3-7F3A-BEB0-C0377CC8D56B}"/>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BBD10881-09C5-29EC-8650-5BD594E75774}"/>
              </a:ext>
            </a:extLst>
          </p:cNvPr>
          <p:cNvPicPr>
            <a:picLocks noChangeAspect="1"/>
          </p:cNvPicPr>
          <p:nvPr/>
        </p:nvPicPr>
        <p:blipFill>
          <a:blip r:embed="rId3"/>
          <a:stretch>
            <a:fillRect/>
          </a:stretch>
        </p:blipFill>
        <p:spPr>
          <a:xfrm>
            <a:off x="114300" y="1800225"/>
            <a:ext cx="11963400" cy="3257550"/>
          </a:xfrm>
          <a:prstGeom prst="rect">
            <a:avLst/>
          </a:prstGeom>
        </p:spPr>
      </p:pic>
    </p:spTree>
    <p:extLst>
      <p:ext uri="{BB962C8B-B14F-4D97-AF65-F5344CB8AC3E}">
        <p14:creationId xmlns:p14="http://schemas.microsoft.com/office/powerpoint/2010/main" val="8194266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79A30-1BC8-C42D-BBE0-1F0A3CA032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A121C8-0531-8B5B-D2A9-DA4CD85C2D00}"/>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گرمایش هوا و رطوبت زنی با بخار اشباع</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0E301D00-1B57-C07D-B4D7-50AB52DBE4B2}"/>
              </a:ext>
            </a:extLst>
          </p:cNvPr>
          <p:cNvSpPr>
            <a:spLocks noGrp="1"/>
          </p:cNvSpPr>
          <p:nvPr>
            <p:ph type="sldNum" sz="quarter" idx="12"/>
          </p:nvPr>
        </p:nvSpPr>
        <p:spPr/>
        <p:txBody>
          <a:bodyPr/>
          <a:lstStyle/>
          <a:p>
            <a:fld id="{D9DF22C4-5E15-459B-AF17-E2547C81A9A3}" type="slidenum">
              <a:rPr lang="en-GB" smtClean="0"/>
              <a:t>48</a:t>
            </a:fld>
            <a:endParaRPr lang="en-GB" dirty="0"/>
          </a:p>
        </p:txBody>
      </p:sp>
      <p:grpSp>
        <p:nvGrpSpPr>
          <p:cNvPr id="4" name="Group 3">
            <a:extLst>
              <a:ext uri="{FF2B5EF4-FFF2-40B4-BE49-F238E27FC236}">
                <a16:creationId xmlns:a16="http://schemas.microsoft.com/office/drawing/2014/main" id="{D1AC21F3-0941-97C4-8D0B-431AA8B91304}"/>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936E2D83-25C7-6C34-F281-86B15382CB34}"/>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4DC6DA63-24EC-4EBB-B561-65ADA686E2EF}"/>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5" name="Picture 4">
            <a:extLst>
              <a:ext uri="{FF2B5EF4-FFF2-40B4-BE49-F238E27FC236}">
                <a16:creationId xmlns:a16="http://schemas.microsoft.com/office/drawing/2014/main" id="{1F7D7AF8-BAA6-D024-39D3-6E1DFF6CDAD4}"/>
              </a:ext>
            </a:extLst>
          </p:cNvPr>
          <p:cNvPicPr>
            <a:picLocks noChangeAspect="1"/>
          </p:cNvPicPr>
          <p:nvPr/>
        </p:nvPicPr>
        <p:blipFill>
          <a:blip r:embed="rId3"/>
          <a:stretch>
            <a:fillRect/>
          </a:stretch>
        </p:blipFill>
        <p:spPr>
          <a:xfrm>
            <a:off x="2198624" y="1729581"/>
            <a:ext cx="7794752" cy="4384548"/>
          </a:xfrm>
          <a:prstGeom prst="rect">
            <a:avLst/>
          </a:prstGeom>
        </p:spPr>
      </p:pic>
    </p:spTree>
    <p:extLst>
      <p:ext uri="{BB962C8B-B14F-4D97-AF65-F5344CB8AC3E}">
        <p14:creationId xmlns:p14="http://schemas.microsoft.com/office/powerpoint/2010/main" val="27309832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6C371-D39F-05C7-E05B-A23A050393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25D056-6015-A6C6-B4F9-AD0BC0AA1236}"/>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نمونه مدارک دوره</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8A5CE9C6-BFAB-FC13-5D1B-D1473D8EA444}"/>
              </a:ext>
            </a:extLst>
          </p:cNvPr>
          <p:cNvSpPr>
            <a:spLocks noGrp="1"/>
          </p:cNvSpPr>
          <p:nvPr>
            <p:ph type="sldNum" sz="quarter" idx="12"/>
          </p:nvPr>
        </p:nvSpPr>
        <p:spPr/>
        <p:txBody>
          <a:bodyPr/>
          <a:lstStyle/>
          <a:p>
            <a:fld id="{D9DF22C4-5E15-459B-AF17-E2547C81A9A3}" type="slidenum">
              <a:rPr lang="en-GB" smtClean="0"/>
              <a:t>49</a:t>
            </a:fld>
            <a:endParaRPr lang="en-GB" dirty="0"/>
          </a:p>
        </p:txBody>
      </p:sp>
      <p:grpSp>
        <p:nvGrpSpPr>
          <p:cNvPr id="4" name="Group 3">
            <a:extLst>
              <a:ext uri="{FF2B5EF4-FFF2-40B4-BE49-F238E27FC236}">
                <a16:creationId xmlns:a16="http://schemas.microsoft.com/office/drawing/2014/main" id="{83D375CC-C942-DB23-364A-FFD890A270EC}"/>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FB86DAFD-1C69-92C5-C956-F278E130CDD1}"/>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149D4C11-84DB-DA40-CE24-5ABCB918DE2F}"/>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CBDB2136-3BEE-7460-DB23-21B54CF38198}"/>
              </a:ext>
            </a:extLst>
          </p:cNvPr>
          <p:cNvPicPr>
            <a:picLocks noChangeAspect="1"/>
          </p:cNvPicPr>
          <p:nvPr/>
        </p:nvPicPr>
        <p:blipFill>
          <a:blip r:embed="rId3"/>
          <a:stretch>
            <a:fillRect/>
          </a:stretch>
        </p:blipFill>
        <p:spPr>
          <a:xfrm>
            <a:off x="2220223" y="1377410"/>
            <a:ext cx="7751553" cy="5480590"/>
          </a:xfrm>
          <a:prstGeom prst="rect">
            <a:avLst/>
          </a:prstGeom>
        </p:spPr>
      </p:pic>
    </p:spTree>
    <p:extLst>
      <p:ext uri="{BB962C8B-B14F-4D97-AF65-F5344CB8AC3E}">
        <p14:creationId xmlns:p14="http://schemas.microsoft.com/office/powerpoint/2010/main" val="2509799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96D70-892A-E652-67D9-F2D4C25A94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464938-80BA-84D7-D63A-CC5632751FF3}"/>
              </a:ext>
            </a:extLst>
          </p:cNvPr>
          <p:cNvSpPr>
            <a:spLocks noGrp="1"/>
          </p:cNvSpPr>
          <p:nvPr>
            <p:ph type="ctrTitle"/>
          </p:nvPr>
        </p:nvSpPr>
        <p:spPr>
          <a:xfrm>
            <a:off x="1524000" y="1152145"/>
            <a:ext cx="9144000" cy="3867912"/>
          </a:xfrm>
        </p:spPr>
        <p:txBody>
          <a:bodyPr>
            <a:normAutofit/>
          </a:bodyPr>
          <a:lstStyle/>
          <a:p>
            <a:r>
              <a:rPr lang="fa-IR" sz="4000" b="1" dirty="0">
                <a:latin typeface="IRANSans" panose="020B0506030804020204" pitchFamily="34" charset="-78"/>
                <a:cs typeface="IRANSans" panose="020B0506030804020204" pitchFamily="34" charset="-78"/>
              </a:rPr>
              <a:t>پلن پایه: رایگان</a:t>
            </a:r>
            <a:br>
              <a:rPr lang="fa-IR" sz="4000" b="1" dirty="0">
                <a:latin typeface="IRANSans" panose="020B0506030804020204" pitchFamily="34" charset="-78"/>
                <a:cs typeface="IRANSans" panose="020B0506030804020204" pitchFamily="34" charset="-78"/>
              </a:rPr>
            </a:br>
            <a:br>
              <a:rPr lang="fa-IR" sz="4000" b="1" dirty="0">
                <a:latin typeface="IRANSans" panose="020B0506030804020204" pitchFamily="34" charset="-78"/>
                <a:cs typeface="IRANSans" panose="020B0506030804020204" pitchFamily="34" charset="-78"/>
              </a:rPr>
            </a:br>
            <a:r>
              <a:rPr lang="fa-IR" sz="4000" b="1" dirty="0">
                <a:latin typeface="IRANSans" panose="020B0506030804020204" pitchFamily="34" charset="-78"/>
                <a:cs typeface="IRANSans" panose="020B0506030804020204" pitchFamily="34" charset="-78"/>
              </a:rPr>
              <a:t>پلن حرفه‌ای: -</a:t>
            </a:r>
            <a:br>
              <a:rPr lang="fa-IR" sz="4000" b="1" dirty="0">
                <a:latin typeface="IRANSans" panose="020B0506030804020204" pitchFamily="34" charset="-78"/>
                <a:cs typeface="IRANSans" panose="020B0506030804020204" pitchFamily="34" charset="-78"/>
              </a:rPr>
            </a:br>
            <a:br>
              <a:rPr lang="fa-IR" sz="4000" b="1" dirty="0">
                <a:latin typeface="IRANSans" panose="020B0506030804020204" pitchFamily="34" charset="-78"/>
                <a:cs typeface="IRANSans" panose="020B0506030804020204" pitchFamily="34" charset="-78"/>
              </a:rPr>
            </a:br>
            <a:r>
              <a:rPr lang="fa-IR" sz="4000" b="1" dirty="0">
                <a:latin typeface="IRANSans" panose="020B0506030804020204" pitchFamily="34" charset="-78"/>
                <a:cs typeface="IRANSans" panose="020B0506030804020204" pitchFamily="34" charset="-78"/>
              </a:rPr>
              <a:t>پلن ویژه: -</a:t>
            </a:r>
            <a:endParaRPr lang="en-GB" sz="4000" b="1" dirty="0">
              <a:latin typeface="IRANSans" panose="020B0506030804020204" pitchFamily="34" charset="-78"/>
              <a:cs typeface="IRANSans" panose="020B0506030804020204" pitchFamily="34" charset="-78"/>
            </a:endParaRPr>
          </a:p>
        </p:txBody>
      </p:sp>
      <p:sp>
        <p:nvSpPr>
          <p:cNvPr id="4" name="Slide Number Placeholder 3">
            <a:extLst>
              <a:ext uri="{FF2B5EF4-FFF2-40B4-BE49-F238E27FC236}">
                <a16:creationId xmlns:a16="http://schemas.microsoft.com/office/drawing/2014/main" id="{8833E991-0E53-8E1C-D425-7AB3D3A8E139}"/>
              </a:ext>
            </a:extLst>
          </p:cNvPr>
          <p:cNvSpPr>
            <a:spLocks noGrp="1"/>
          </p:cNvSpPr>
          <p:nvPr>
            <p:ph type="sldNum" sz="quarter" idx="12"/>
          </p:nvPr>
        </p:nvSpPr>
        <p:spPr/>
        <p:txBody>
          <a:bodyPr/>
          <a:lstStyle/>
          <a:p>
            <a:fld id="{D9DF22C4-5E15-459B-AF17-E2547C81A9A3}" type="slidenum">
              <a:rPr lang="en-GB" smtClean="0"/>
              <a:t>5</a:t>
            </a:fld>
            <a:endParaRPr lang="en-GB"/>
          </a:p>
        </p:txBody>
      </p:sp>
      <p:pic>
        <p:nvPicPr>
          <p:cNvPr id="5" name="Picture 4">
            <a:extLst>
              <a:ext uri="{FF2B5EF4-FFF2-40B4-BE49-F238E27FC236}">
                <a16:creationId xmlns:a16="http://schemas.microsoft.com/office/drawing/2014/main" id="{42A47A43-1096-9032-69F4-9AE3683E97E6}"/>
              </a:ext>
            </a:extLst>
          </p:cNvPr>
          <p:cNvPicPr>
            <a:picLocks noChangeAspect="1"/>
          </p:cNvPicPr>
          <p:nvPr/>
        </p:nvPicPr>
        <p:blipFill>
          <a:blip r:embed="rId2"/>
          <a:stretch>
            <a:fillRect/>
          </a:stretch>
        </p:blipFill>
        <p:spPr>
          <a:xfrm>
            <a:off x="156889" y="213245"/>
            <a:ext cx="2350946" cy="1624699"/>
          </a:xfrm>
          <a:prstGeom prst="rect">
            <a:avLst/>
          </a:prstGeom>
        </p:spPr>
      </p:pic>
    </p:spTree>
    <p:extLst>
      <p:ext uri="{BB962C8B-B14F-4D97-AF65-F5344CB8AC3E}">
        <p14:creationId xmlns:p14="http://schemas.microsoft.com/office/powerpoint/2010/main" val="12206302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CF700-D7E4-349F-718C-F94BBAA3EC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44D402-F2A4-962F-CFF3-8E16357677BA}"/>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نمونه مدارک دوره</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18849A14-A163-AA88-EB85-02097E486701}"/>
              </a:ext>
            </a:extLst>
          </p:cNvPr>
          <p:cNvSpPr>
            <a:spLocks noGrp="1"/>
          </p:cNvSpPr>
          <p:nvPr>
            <p:ph type="sldNum" sz="quarter" idx="12"/>
          </p:nvPr>
        </p:nvSpPr>
        <p:spPr/>
        <p:txBody>
          <a:bodyPr/>
          <a:lstStyle/>
          <a:p>
            <a:fld id="{D9DF22C4-5E15-459B-AF17-E2547C81A9A3}" type="slidenum">
              <a:rPr lang="en-GB" smtClean="0"/>
              <a:t>50</a:t>
            </a:fld>
            <a:endParaRPr lang="en-GB" dirty="0"/>
          </a:p>
        </p:txBody>
      </p:sp>
      <p:grpSp>
        <p:nvGrpSpPr>
          <p:cNvPr id="4" name="Group 3">
            <a:extLst>
              <a:ext uri="{FF2B5EF4-FFF2-40B4-BE49-F238E27FC236}">
                <a16:creationId xmlns:a16="http://schemas.microsoft.com/office/drawing/2014/main" id="{0987A1AC-75EA-7EAD-0F14-841788163764}"/>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7DDBBC62-2527-85CA-AA71-B4C6E81D00DA}"/>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E8AA9794-2D59-1ABF-296C-864C15D5D1D6}"/>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CF2161CC-6330-C4E9-237F-0547AF9B374E}"/>
              </a:ext>
            </a:extLst>
          </p:cNvPr>
          <p:cNvPicPr>
            <a:picLocks noChangeAspect="1"/>
          </p:cNvPicPr>
          <p:nvPr/>
        </p:nvPicPr>
        <p:blipFill>
          <a:blip r:embed="rId3"/>
          <a:stretch>
            <a:fillRect/>
          </a:stretch>
        </p:blipFill>
        <p:spPr>
          <a:xfrm>
            <a:off x="2270515" y="1318782"/>
            <a:ext cx="7650969" cy="5409474"/>
          </a:xfrm>
          <a:prstGeom prst="rect">
            <a:avLst/>
          </a:prstGeom>
        </p:spPr>
      </p:pic>
    </p:spTree>
    <p:extLst>
      <p:ext uri="{BB962C8B-B14F-4D97-AF65-F5344CB8AC3E}">
        <p14:creationId xmlns:p14="http://schemas.microsoft.com/office/powerpoint/2010/main" val="28879534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B7EDC-B430-8565-1BD7-2507B71343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2943A9-7B42-3C29-8AAB-74C6CB5CF608}"/>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نمونه مدارک دوره</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9159FB3C-4270-7902-76C6-A58F1E6EE891}"/>
              </a:ext>
            </a:extLst>
          </p:cNvPr>
          <p:cNvSpPr>
            <a:spLocks noGrp="1"/>
          </p:cNvSpPr>
          <p:nvPr>
            <p:ph type="sldNum" sz="quarter" idx="12"/>
          </p:nvPr>
        </p:nvSpPr>
        <p:spPr/>
        <p:txBody>
          <a:bodyPr/>
          <a:lstStyle/>
          <a:p>
            <a:fld id="{D9DF22C4-5E15-459B-AF17-E2547C81A9A3}" type="slidenum">
              <a:rPr lang="en-GB" smtClean="0"/>
              <a:t>51</a:t>
            </a:fld>
            <a:endParaRPr lang="en-GB" dirty="0"/>
          </a:p>
        </p:txBody>
      </p:sp>
      <p:grpSp>
        <p:nvGrpSpPr>
          <p:cNvPr id="4" name="Group 3">
            <a:extLst>
              <a:ext uri="{FF2B5EF4-FFF2-40B4-BE49-F238E27FC236}">
                <a16:creationId xmlns:a16="http://schemas.microsoft.com/office/drawing/2014/main" id="{C239BC2F-15AA-4C8E-9C4C-3FEE29E26DCA}"/>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CE2ACEC6-F939-B97D-4EDD-201A58101956}"/>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5A750477-1FF1-3811-BA04-726EAF48D1BF}"/>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9" name="Picture 8">
            <a:extLst>
              <a:ext uri="{FF2B5EF4-FFF2-40B4-BE49-F238E27FC236}">
                <a16:creationId xmlns:a16="http://schemas.microsoft.com/office/drawing/2014/main" id="{99EFEF3F-C939-5F4F-F252-68D6733833DC}"/>
              </a:ext>
            </a:extLst>
          </p:cNvPr>
          <p:cNvPicPr>
            <a:picLocks noChangeAspect="1"/>
          </p:cNvPicPr>
          <p:nvPr/>
        </p:nvPicPr>
        <p:blipFill>
          <a:blip r:embed="rId3"/>
          <a:stretch>
            <a:fillRect/>
          </a:stretch>
        </p:blipFill>
        <p:spPr>
          <a:xfrm>
            <a:off x="2320808" y="1383118"/>
            <a:ext cx="7550384" cy="5338357"/>
          </a:xfrm>
          <a:prstGeom prst="rect">
            <a:avLst/>
          </a:prstGeom>
        </p:spPr>
      </p:pic>
    </p:spTree>
    <p:extLst>
      <p:ext uri="{BB962C8B-B14F-4D97-AF65-F5344CB8AC3E}">
        <p14:creationId xmlns:p14="http://schemas.microsoft.com/office/powerpoint/2010/main" val="18945077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8ABAE-231D-3F3C-F6A3-40F4AF2289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2B7D29-0415-DEA2-0E5A-A25ECBD78C3D}"/>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نمونه مدارک دوره</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C59F2F40-1DE3-7BDB-E1BA-8F8B2F73A4D1}"/>
              </a:ext>
            </a:extLst>
          </p:cNvPr>
          <p:cNvSpPr>
            <a:spLocks noGrp="1"/>
          </p:cNvSpPr>
          <p:nvPr>
            <p:ph type="sldNum" sz="quarter" idx="12"/>
          </p:nvPr>
        </p:nvSpPr>
        <p:spPr/>
        <p:txBody>
          <a:bodyPr/>
          <a:lstStyle/>
          <a:p>
            <a:fld id="{D9DF22C4-5E15-459B-AF17-E2547C81A9A3}" type="slidenum">
              <a:rPr lang="en-GB" smtClean="0"/>
              <a:t>52</a:t>
            </a:fld>
            <a:endParaRPr lang="en-GB" dirty="0"/>
          </a:p>
        </p:txBody>
      </p:sp>
      <p:grpSp>
        <p:nvGrpSpPr>
          <p:cNvPr id="4" name="Group 3">
            <a:extLst>
              <a:ext uri="{FF2B5EF4-FFF2-40B4-BE49-F238E27FC236}">
                <a16:creationId xmlns:a16="http://schemas.microsoft.com/office/drawing/2014/main" id="{55307862-F4FD-A72F-8CAA-3D5B6D274857}"/>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983915D5-074F-F4ED-712E-47FECDEF5941}"/>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F67960FC-92AF-00A0-00BB-6188C6F9D102}"/>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D517BE99-EE95-2C5C-06C2-100DA5F6658C}"/>
              </a:ext>
            </a:extLst>
          </p:cNvPr>
          <p:cNvPicPr>
            <a:picLocks noChangeAspect="1"/>
          </p:cNvPicPr>
          <p:nvPr/>
        </p:nvPicPr>
        <p:blipFill>
          <a:blip r:embed="rId3"/>
          <a:stretch>
            <a:fillRect/>
          </a:stretch>
        </p:blipFill>
        <p:spPr>
          <a:xfrm>
            <a:off x="2293375" y="1344326"/>
            <a:ext cx="7605249" cy="5377149"/>
          </a:xfrm>
          <a:prstGeom prst="rect">
            <a:avLst/>
          </a:prstGeom>
        </p:spPr>
      </p:pic>
    </p:spTree>
    <p:extLst>
      <p:ext uri="{BB962C8B-B14F-4D97-AF65-F5344CB8AC3E}">
        <p14:creationId xmlns:p14="http://schemas.microsoft.com/office/powerpoint/2010/main" val="40606970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6D112-58D2-2BE8-7DFF-CF0C48FD3B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E2B0C6-612A-9A6C-000B-53020E64EB3D}"/>
              </a:ext>
            </a:extLst>
          </p:cNvPr>
          <p:cNvSpPr>
            <a:spLocks noGrp="1"/>
          </p:cNvSpPr>
          <p:nvPr>
            <p:ph type="title"/>
          </p:nvPr>
        </p:nvSpPr>
        <p:spPr>
          <a:xfrm>
            <a:off x="838200" y="1051560"/>
            <a:ext cx="10515600" cy="4605829"/>
          </a:xfrm>
        </p:spPr>
        <p:txBody>
          <a:bodyPr>
            <a:normAutofit fontScale="90000"/>
          </a:bodyPr>
          <a:lstStyle/>
          <a:p>
            <a:pPr algn="ctr">
              <a:lnSpc>
                <a:spcPct val="150000"/>
              </a:lnSpc>
            </a:pPr>
            <a:r>
              <a:rPr lang="fa-IR" sz="4800" b="1" dirty="0">
                <a:cs typeface="B Nazanin" panose="00000400000000000000" pitchFamily="2" charset="-78"/>
              </a:rPr>
              <a:t>در صورت داشتن هرگونه سوال در خصوص دوره آموزشی، در گروه مخصوص آن مطرح بفرمایید.</a:t>
            </a:r>
            <a:br>
              <a:rPr lang="fa-IR" sz="4800" b="1" dirty="0">
                <a:cs typeface="B Nazanin" panose="00000400000000000000" pitchFamily="2" charset="-78"/>
              </a:rPr>
            </a:br>
            <a:br>
              <a:rPr lang="fa-IR" sz="4800" b="1" dirty="0">
                <a:cs typeface="B Nazanin" panose="00000400000000000000" pitchFamily="2" charset="-78"/>
              </a:rPr>
            </a:br>
            <a:r>
              <a:rPr lang="en-GB" sz="4800" b="1" dirty="0">
                <a:cs typeface="B Nazanin" panose="00000400000000000000" pitchFamily="2" charset="-78"/>
              </a:rPr>
              <a:t>info@owtanatech.com</a:t>
            </a:r>
            <a:r>
              <a:rPr lang="fa-IR" sz="4800" b="1" dirty="0">
                <a:cs typeface="B Nazanin" panose="00000400000000000000" pitchFamily="2" charset="-78"/>
              </a:rPr>
              <a:t>راه ارتباطی: </a:t>
            </a:r>
            <a:br>
              <a:rPr lang="fa-IR" sz="4800" b="1" dirty="0">
                <a:cs typeface="B Nazanin" panose="00000400000000000000" pitchFamily="2" charset="-78"/>
              </a:rPr>
            </a:br>
            <a:endParaRPr lang="en-GB" sz="4800" b="1" dirty="0">
              <a:cs typeface="B Nazanin" panose="00000400000000000000" pitchFamily="2" charset="-78"/>
            </a:endParaRPr>
          </a:p>
        </p:txBody>
      </p:sp>
      <p:sp>
        <p:nvSpPr>
          <p:cNvPr id="6" name="Slide Number Placeholder 5">
            <a:extLst>
              <a:ext uri="{FF2B5EF4-FFF2-40B4-BE49-F238E27FC236}">
                <a16:creationId xmlns:a16="http://schemas.microsoft.com/office/drawing/2014/main" id="{13D179E1-67CB-6E1A-5FE0-F7634050F977}"/>
              </a:ext>
            </a:extLst>
          </p:cNvPr>
          <p:cNvSpPr>
            <a:spLocks noGrp="1"/>
          </p:cNvSpPr>
          <p:nvPr>
            <p:ph type="sldNum" sz="quarter" idx="12"/>
          </p:nvPr>
        </p:nvSpPr>
        <p:spPr/>
        <p:txBody>
          <a:bodyPr/>
          <a:lstStyle/>
          <a:p>
            <a:fld id="{D9DF22C4-5E15-459B-AF17-E2547C81A9A3}" type="slidenum">
              <a:rPr lang="en-GB" smtClean="0"/>
              <a:t>53</a:t>
            </a:fld>
            <a:endParaRPr lang="en-GB"/>
          </a:p>
        </p:txBody>
      </p:sp>
    </p:spTree>
    <p:extLst>
      <p:ext uri="{BB962C8B-B14F-4D97-AF65-F5344CB8AC3E}">
        <p14:creationId xmlns:p14="http://schemas.microsoft.com/office/powerpoint/2010/main" val="100859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32627-E2F6-EE64-50D5-838C8D6FBF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E1B280-5894-143A-2D56-2E957182887B}"/>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مفهوم رفتار هوای مرطوب</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44741DCC-755D-03BD-85C2-BFD704F86154}"/>
              </a:ext>
            </a:extLst>
          </p:cNvPr>
          <p:cNvSpPr>
            <a:spLocks noGrp="1"/>
          </p:cNvSpPr>
          <p:nvPr>
            <p:ph type="sldNum" sz="quarter" idx="12"/>
          </p:nvPr>
        </p:nvSpPr>
        <p:spPr/>
        <p:txBody>
          <a:bodyPr/>
          <a:lstStyle/>
          <a:p>
            <a:fld id="{D9DF22C4-5E15-459B-AF17-E2547C81A9A3}" type="slidenum">
              <a:rPr lang="en-GB" smtClean="0"/>
              <a:t>6</a:t>
            </a:fld>
            <a:endParaRPr lang="en-GB"/>
          </a:p>
        </p:txBody>
      </p:sp>
      <p:sp>
        <p:nvSpPr>
          <p:cNvPr id="5" name="Rectangle 4">
            <a:extLst>
              <a:ext uri="{FF2B5EF4-FFF2-40B4-BE49-F238E27FC236}">
                <a16:creationId xmlns:a16="http://schemas.microsoft.com/office/drawing/2014/main" id="{EBB36501-3A07-0486-03CA-05E380F13695}"/>
              </a:ext>
            </a:extLst>
          </p:cNvPr>
          <p:cNvSpPr/>
          <p:nvPr/>
        </p:nvSpPr>
        <p:spPr>
          <a:xfrm>
            <a:off x="6812280" y="1972073"/>
            <a:ext cx="4036138" cy="3864848"/>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رفتار هوای مرطوب شاخه‌ای از ترمودینامیک است که ویژگی‌های حرارتی و رطوبتی هوا را بررسی می‌کند.این دانش پایه طراحی و تحلیل همه سامانه‌های تهویه و تنظیم شرایط محیطی است.تغییرات دما، فشار و مقدار بخار آب مستقیماً بر رفتار هوا اثر می‌گذارد.شناخت این رفتار امکان تحلیل دقیق چرخه‌های سرمایش و گرمایش را فراهم می‌سازد.</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BCC4369B-A163-6A52-95BF-18E1DCC1F8D9}"/>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81E9EB7E-0C78-B865-A2C3-55B5F90FD31E}"/>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469B22C4-F57F-F996-5086-EAED0CE568E6}"/>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AA5DBF06-11B9-5F6F-6F17-DAD826244E61}"/>
              </a:ext>
            </a:extLst>
          </p:cNvPr>
          <p:cNvPicPr>
            <a:picLocks noChangeAspect="1"/>
          </p:cNvPicPr>
          <p:nvPr/>
        </p:nvPicPr>
        <p:blipFill>
          <a:blip r:embed="rId3"/>
          <a:stretch>
            <a:fillRect/>
          </a:stretch>
        </p:blipFill>
        <p:spPr>
          <a:xfrm>
            <a:off x="1133475" y="1729581"/>
            <a:ext cx="4962525" cy="4862608"/>
          </a:xfrm>
          <a:prstGeom prst="rect">
            <a:avLst/>
          </a:prstGeom>
        </p:spPr>
      </p:pic>
    </p:spTree>
    <p:extLst>
      <p:ext uri="{BB962C8B-B14F-4D97-AF65-F5344CB8AC3E}">
        <p14:creationId xmlns:p14="http://schemas.microsoft.com/office/powerpoint/2010/main" val="3174850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2B934-CF91-C1F0-930A-852EC5C589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0F8B54-E774-D1EC-260F-A96EAAEC97A4}"/>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ترکیب عمومی هوا</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2C55EA74-9368-B5D7-C995-B80886AF7F0C}"/>
              </a:ext>
            </a:extLst>
          </p:cNvPr>
          <p:cNvSpPr>
            <a:spLocks noGrp="1"/>
          </p:cNvSpPr>
          <p:nvPr>
            <p:ph type="sldNum" sz="quarter" idx="12"/>
          </p:nvPr>
        </p:nvSpPr>
        <p:spPr/>
        <p:txBody>
          <a:bodyPr/>
          <a:lstStyle/>
          <a:p>
            <a:fld id="{D9DF22C4-5E15-459B-AF17-E2547C81A9A3}" type="slidenum">
              <a:rPr lang="en-GB" smtClean="0"/>
              <a:t>7</a:t>
            </a:fld>
            <a:endParaRPr lang="en-GB"/>
          </a:p>
        </p:txBody>
      </p:sp>
      <p:sp>
        <p:nvSpPr>
          <p:cNvPr id="5" name="Rectangle 4">
            <a:extLst>
              <a:ext uri="{FF2B5EF4-FFF2-40B4-BE49-F238E27FC236}">
                <a16:creationId xmlns:a16="http://schemas.microsoft.com/office/drawing/2014/main" id="{1EEFB2C7-12CB-6BC6-FFD5-45CBC1CB34EC}"/>
              </a:ext>
            </a:extLst>
          </p:cNvPr>
          <p:cNvSpPr/>
          <p:nvPr/>
        </p:nvSpPr>
        <p:spPr>
          <a:xfrm>
            <a:off x="6705600" y="1972072"/>
            <a:ext cx="4142818" cy="3422888"/>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هوای نزدیک زمین از هوای خشک و مقدار متغیری از بخار آب تشکیل شده است. درصد عناصر تشکیل‌دهنده هوای خشک تقریباً ثابت است و تنها مقدار بخار آب تغییر می‌کند.وجود بخار آب سبب تغییر ویژگی‌های حرارتی و چگالی هوا می‌شود.این ترکیب پایه محاسبات مربوط به رطوبت و انرژی در هواست.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ACC02920-1513-0171-997A-E6C6F7A0F114}"/>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852E4EBA-538B-BA46-6876-CBFB25A5667D}"/>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2EBD1A41-78E1-127E-AB76-F85F1EBD9292}"/>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8B50553C-87E3-2EE5-6CE6-AB7869E6D9A2}"/>
              </a:ext>
            </a:extLst>
          </p:cNvPr>
          <p:cNvPicPr>
            <a:picLocks noChangeAspect="1"/>
          </p:cNvPicPr>
          <p:nvPr/>
        </p:nvPicPr>
        <p:blipFill>
          <a:blip r:embed="rId3"/>
          <a:srcRect l="6690" t="15207" r="7756" b="19050"/>
          <a:stretch>
            <a:fillRect/>
          </a:stretch>
        </p:blipFill>
        <p:spPr>
          <a:xfrm>
            <a:off x="266699" y="2270174"/>
            <a:ext cx="6289958" cy="3124786"/>
          </a:xfrm>
          <a:prstGeom prst="rect">
            <a:avLst/>
          </a:prstGeom>
        </p:spPr>
      </p:pic>
    </p:spTree>
    <p:extLst>
      <p:ext uri="{BB962C8B-B14F-4D97-AF65-F5344CB8AC3E}">
        <p14:creationId xmlns:p14="http://schemas.microsoft.com/office/powerpoint/2010/main" val="1090049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51BDE-B4E3-FDB5-9D06-13BAA32A4C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2854DC-A08B-8D40-EDE7-73151CB35EEA}"/>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نقش بخار آب در رفتار حرارتی</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30468D3C-5F3B-ABAB-15E9-427603BBC0A3}"/>
              </a:ext>
            </a:extLst>
          </p:cNvPr>
          <p:cNvSpPr>
            <a:spLocks noGrp="1"/>
          </p:cNvSpPr>
          <p:nvPr>
            <p:ph type="sldNum" sz="quarter" idx="12"/>
          </p:nvPr>
        </p:nvSpPr>
        <p:spPr/>
        <p:txBody>
          <a:bodyPr/>
          <a:lstStyle/>
          <a:p>
            <a:fld id="{D9DF22C4-5E15-459B-AF17-E2547C81A9A3}" type="slidenum">
              <a:rPr lang="en-GB" smtClean="0"/>
              <a:t>8</a:t>
            </a:fld>
            <a:endParaRPr lang="en-GB" dirty="0"/>
          </a:p>
        </p:txBody>
      </p:sp>
      <p:sp>
        <p:nvSpPr>
          <p:cNvPr id="5" name="Rectangle 4">
            <a:extLst>
              <a:ext uri="{FF2B5EF4-FFF2-40B4-BE49-F238E27FC236}">
                <a16:creationId xmlns:a16="http://schemas.microsoft.com/office/drawing/2014/main" id="{48322725-B2D5-540E-C6AB-1229D10F9348}"/>
              </a:ext>
            </a:extLst>
          </p:cNvPr>
          <p:cNvSpPr/>
          <p:nvPr/>
        </p:nvSpPr>
        <p:spPr>
          <a:xfrm>
            <a:off x="7071360" y="1972072"/>
            <a:ext cx="3777058" cy="3407648"/>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بخار آب نسبت به هوای خشک سبک‌تر است و همین موضوع بر شناوری و حرکت لایه‌های هوا اثر می‌گذارد.مقدار بخار آب در محدوده دمای متعارف می‌تواند چند برابر تغییر کند.این تغییرات باعث تفاوت چشمگیر در چگالی و ظرفیت انتقال انرژی هوا می‌شود.تشکیل ابر، مه و بارش نیز به همین رفتار وابسته است.</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2964349C-01C0-B789-75A7-1ADE6CBA3472}"/>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9DCE7781-B11D-5D2B-BA3B-BF8B67E1F383}"/>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CED9CF91-6F97-BA57-F4FC-72027BB6C386}"/>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F8BC653C-0B2B-8342-5263-BBBC13814C3E}"/>
              </a:ext>
            </a:extLst>
          </p:cNvPr>
          <p:cNvPicPr>
            <a:picLocks noChangeAspect="1"/>
          </p:cNvPicPr>
          <p:nvPr/>
        </p:nvPicPr>
        <p:blipFill>
          <a:blip r:embed="rId3"/>
          <a:stretch>
            <a:fillRect/>
          </a:stretch>
        </p:blipFill>
        <p:spPr>
          <a:xfrm>
            <a:off x="539496" y="1972072"/>
            <a:ext cx="6252974" cy="4166044"/>
          </a:xfrm>
          <a:prstGeom prst="rect">
            <a:avLst/>
          </a:prstGeom>
        </p:spPr>
      </p:pic>
    </p:spTree>
    <p:extLst>
      <p:ext uri="{BB962C8B-B14F-4D97-AF65-F5344CB8AC3E}">
        <p14:creationId xmlns:p14="http://schemas.microsoft.com/office/powerpoint/2010/main" val="70197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474ED-B8B2-C0E7-BBC7-9487834879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CFB81E-C7ED-357A-33AE-EC8C9CED0CD4}"/>
              </a:ext>
            </a:extLst>
          </p:cNvPr>
          <p:cNvSpPr>
            <a:spLocks noGrp="1"/>
          </p:cNvSpPr>
          <p:nvPr>
            <p:ph type="title"/>
          </p:nvPr>
        </p:nvSpPr>
        <p:spPr/>
        <p:txBody>
          <a:bodyPr>
            <a:normAutofit/>
          </a:bodyPr>
          <a:lstStyle/>
          <a:p>
            <a:pPr algn="ctr"/>
            <a:r>
              <a:rPr lang="fa-IR" sz="3200" dirty="0">
                <a:latin typeface="IRANSans" panose="020B0506030804020204" pitchFamily="34" charset="-78"/>
                <a:cs typeface="IRANSans" panose="020B0506030804020204" pitchFamily="34" charset="-78"/>
              </a:rPr>
              <a:t>تفاوت گاز واقعی و ایده‌آل</a:t>
            </a:r>
            <a:endParaRPr lang="en-GB" sz="3200" dirty="0">
              <a:latin typeface="IRANSans" panose="020B0506030804020204" pitchFamily="34" charset="-78"/>
              <a:cs typeface="IRANSans" panose="020B0506030804020204" pitchFamily="34" charset="-78"/>
            </a:endParaRPr>
          </a:p>
        </p:txBody>
      </p:sp>
      <p:sp>
        <p:nvSpPr>
          <p:cNvPr id="3" name="Slide Number Placeholder 2">
            <a:extLst>
              <a:ext uri="{FF2B5EF4-FFF2-40B4-BE49-F238E27FC236}">
                <a16:creationId xmlns:a16="http://schemas.microsoft.com/office/drawing/2014/main" id="{DF1BC76C-9B57-4BA6-1555-020436913233}"/>
              </a:ext>
            </a:extLst>
          </p:cNvPr>
          <p:cNvSpPr>
            <a:spLocks noGrp="1"/>
          </p:cNvSpPr>
          <p:nvPr>
            <p:ph type="sldNum" sz="quarter" idx="12"/>
          </p:nvPr>
        </p:nvSpPr>
        <p:spPr/>
        <p:txBody>
          <a:bodyPr/>
          <a:lstStyle/>
          <a:p>
            <a:fld id="{D9DF22C4-5E15-459B-AF17-E2547C81A9A3}" type="slidenum">
              <a:rPr lang="en-GB" smtClean="0"/>
              <a:t>9</a:t>
            </a:fld>
            <a:endParaRPr lang="en-GB" dirty="0"/>
          </a:p>
        </p:txBody>
      </p:sp>
      <p:sp>
        <p:nvSpPr>
          <p:cNvPr id="5" name="Rectangle 4">
            <a:extLst>
              <a:ext uri="{FF2B5EF4-FFF2-40B4-BE49-F238E27FC236}">
                <a16:creationId xmlns:a16="http://schemas.microsoft.com/office/drawing/2014/main" id="{AC69EF43-31C6-2F37-0D87-4EC4F41964A4}"/>
              </a:ext>
            </a:extLst>
          </p:cNvPr>
          <p:cNvSpPr/>
          <p:nvPr/>
        </p:nvSpPr>
        <p:spPr>
          <a:xfrm>
            <a:off x="6903720" y="1972071"/>
            <a:ext cx="3944698" cy="3925809"/>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sz="2000" dirty="0">
                <a:solidFill>
                  <a:schemeClr val="tx1"/>
                </a:solidFill>
                <a:cs typeface="B Nazanin" panose="00000400000000000000" pitchFamily="2" charset="-78"/>
              </a:rPr>
              <a:t>هوا و بخار آب در بیشتر شرایط شبیه گاز ایده‌آل رفتار می‌کنند، اما همیشه کاملاً ایده‌آل نیستند.نیروهای بین‌مولکولی و فشار بالا موجب انحراف از رفتار ایده‌آل می‌شود.این انحراف در شرایط معمول بسیار کم است و برای بسیاری محاسبات قابل چشم‌پوشی است.شناخت این تفاوت به انتخاب روش محاسباتی مناسب کمک می‌کند.</a:t>
            </a:r>
            <a:endParaRPr lang="fa-IR" sz="2000" dirty="0">
              <a:solidFill>
                <a:schemeClr val="tx1"/>
              </a:solidFill>
              <a:latin typeface="IRANSans" panose="020B0506030804020204" pitchFamily="34" charset="-78"/>
              <a:cs typeface="B Nazanin" panose="00000400000000000000" pitchFamily="2" charset="-78"/>
            </a:endParaRPr>
          </a:p>
        </p:txBody>
      </p:sp>
      <p:grpSp>
        <p:nvGrpSpPr>
          <p:cNvPr id="4" name="Group 3">
            <a:extLst>
              <a:ext uri="{FF2B5EF4-FFF2-40B4-BE49-F238E27FC236}">
                <a16:creationId xmlns:a16="http://schemas.microsoft.com/office/drawing/2014/main" id="{DCA0C5C6-7CD8-FFD7-622C-44D19A093EBD}"/>
              </a:ext>
            </a:extLst>
          </p:cNvPr>
          <p:cNvGrpSpPr/>
          <p:nvPr/>
        </p:nvGrpSpPr>
        <p:grpSpPr>
          <a:xfrm>
            <a:off x="266699" y="326232"/>
            <a:ext cx="1914526" cy="1325562"/>
            <a:chOff x="38099" y="602810"/>
            <a:chExt cx="1600200" cy="1152638"/>
          </a:xfrm>
        </p:grpSpPr>
        <p:pic>
          <p:nvPicPr>
            <p:cNvPr id="7" name="Picture 6">
              <a:extLst>
                <a:ext uri="{FF2B5EF4-FFF2-40B4-BE49-F238E27FC236}">
                  <a16:creationId xmlns:a16="http://schemas.microsoft.com/office/drawing/2014/main" id="{40BC232D-6E0E-9FE5-89A7-07032C4A8345}"/>
                </a:ext>
              </a:extLst>
            </p:cNvPr>
            <p:cNvPicPr>
              <a:picLocks noChangeAspect="1"/>
            </p:cNvPicPr>
            <p:nvPr/>
          </p:nvPicPr>
          <p:blipFill>
            <a:blip r:embed="rId2"/>
            <a:stretch>
              <a:fillRect/>
            </a:stretch>
          </p:blipFill>
          <p:spPr>
            <a:xfrm>
              <a:off x="431089" y="602810"/>
              <a:ext cx="814221" cy="850191"/>
            </a:xfrm>
            <a:prstGeom prst="rect">
              <a:avLst/>
            </a:prstGeom>
          </p:spPr>
        </p:pic>
        <p:sp>
          <p:nvSpPr>
            <p:cNvPr id="8" name="Rectangle 7">
              <a:extLst>
                <a:ext uri="{FF2B5EF4-FFF2-40B4-BE49-F238E27FC236}">
                  <a16:creationId xmlns:a16="http://schemas.microsoft.com/office/drawing/2014/main" id="{4869034C-2427-B6AD-57F9-FD13B2F04FF6}"/>
                </a:ext>
              </a:extLst>
            </p:cNvPr>
            <p:cNvSpPr/>
            <p:nvPr/>
          </p:nvSpPr>
          <p:spPr>
            <a:xfrm>
              <a:off x="38099" y="1385197"/>
              <a:ext cx="1600200" cy="3702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tx1"/>
                  </a:solidFill>
                </a:rPr>
                <a:t>Owtana</a:t>
              </a:r>
              <a:r>
                <a:rPr lang="en-US" sz="1100" b="1" dirty="0">
                  <a:solidFill>
                    <a:schemeClr val="tx1"/>
                  </a:solidFill>
                </a:rPr>
                <a:t> Tech System</a:t>
              </a:r>
              <a:endParaRPr lang="en-GB" sz="1100" b="1" dirty="0">
                <a:solidFill>
                  <a:schemeClr val="tx1"/>
                </a:solidFill>
              </a:endParaRPr>
            </a:p>
          </p:txBody>
        </p:sp>
      </p:grpSp>
      <p:pic>
        <p:nvPicPr>
          <p:cNvPr id="6" name="Picture 5">
            <a:extLst>
              <a:ext uri="{FF2B5EF4-FFF2-40B4-BE49-F238E27FC236}">
                <a16:creationId xmlns:a16="http://schemas.microsoft.com/office/drawing/2014/main" id="{34BD4EF2-8C9D-3A73-CA3C-2A6E051907C7}"/>
              </a:ext>
            </a:extLst>
          </p:cNvPr>
          <p:cNvPicPr>
            <a:picLocks noChangeAspect="1"/>
          </p:cNvPicPr>
          <p:nvPr/>
        </p:nvPicPr>
        <p:blipFill>
          <a:blip r:embed="rId3"/>
          <a:stretch>
            <a:fillRect/>
          </a:stretch>
        </p:blipFill>
        <p:spPr>
          <a:xfrm>
            <a:off x="636300" y="2028825"/>
            <a:ext cx="5882741" cy="3603179"/>
          </a:xfrm>
          <a:prstGeom prst="rect">
            <a:avLst/>
          </a:prstGeom>
        </p:spPr>
      </p:pic>
    </p:spTree>
    <p:extLst>
      <p:ext uri="{BB962C8B-B14F-4D97-AF65-F5344CB8AC3E}">
        <p14:creationId xmlns:p14="http://schemas.microsoft.com/office/powerpoint/2010/main" val="40625057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62D958AFCACD4AB5617CABA78E0DFC" ma:contentTypeVersion="6" ma:contentTypeDescription="Create a new document." ma:contentTypeScope="" ma:versionID="32c4cb18ea6a7078d9b162bc82da838c">
  <xsd:schema xmlns:xsd="http://www.w3.org/2001/XMLSchema" xmlns:xs="http://www.w3.org/2001/XMLSchema" xmlns:p="http://schemas.microsoft.com/office/2006/metadata/properties" xmlns:ns3="8e30f396-e0e4-40b0-8947-a3838ed9e28d" targetNamespace="http://schemas.microsoft.com/office/2006/metadata/properties" ma:root="true" ma:fieldsID="bdd4399fc5fc317d0be091814b80febf" ns3:_="">
    <xsd:import namespace="8e30f396-e0e4-40b0-8947-a3838ed9e28d"/>
    <xsd:element name="properties">
      <xsd:complexType>
        <xsd:sequence>
          <xsd:element name="documentManagement">
            <xsd:complexType>
              <xsd:all>
                <xsd:element ref="ns3:MediaServiceMetadata" minOccurs="0"/>
                <xsd:element ref="ns3:MediaServiceFastMetadata" minOccurs="0"/>
                <xsd:element ref="ns3:_activity" minOccurs="0"/>
                <xsd:element ref="ns3:MediaServiceObjectDetectorVersions" minOccurs="0"/>
                <xsd:element ref="ns3:MediaServiceSearchPropertie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e30f396-e0e4-40b0-8947-a3838ed9e28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8e30f396-e0e4-40b0-8947-a3838ed9e28d" xsi:nil="true"/>
  </documentManagement>
</p:properties>
</file>

<file path=customXml/itemProps1.xml><?xml version="1.0" encoding="utf-8"?>
<ds:datastoreItem xmlns:ds="http://schemas.openxmlformats.org/officeDocument/2006/customXml" ds:itemID="{1A058A97-9C17-4EE4-A3B6-CC13975939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e30f396-e0e4-40b0-8947-a3838ed9e2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49FB98-7EF3-46AC-BD68-E46F3C01F0CE}">
  <ds:schemaRefs>
    <ds:schemaRef ds:uri="http://schemas.microsoft.com/sharepoint/v3/contenttype/forms"/>
  </ds:schemaRefs>
</ds:datastoreItem>
</file>

<file path=customXml/itemProps3.xml><?xml version="1.0" encoding="utf-8"?>
<ds:datastoreItem xmlns:ds="http://schemas.openxmlformats.org/officeDocument/2006/customXml" ds:itemID="{ADD858F8-5D22-403E-BFF3-1BECF5409B3F}">
  <ds:schemaRefs>
    <ds:schemaRef ds:uri="http://schemas.openxmlformats.org/package/2006/metadata/core-properties"/>
    <ds:schemaRef ds:uri="http://www.w3.org/XML/1998/namespace"/>
    <ds:schemaRef ds:uri="http://schemas.microsoft.com/office/infopath/2007/PartnerControls"/>
    <ds:schemaRef ds:uri="http://purl.org/dc/elements/1.1/"/>
    <ds:schemaRef ds:uri="http://purl.org/dc/terms/"/>
    <ds:schemaRef ds:uri="8e30f396-e0e4-40b0-8947-a3838ed9e28d"/>
    <ds:schemaRef ds:uri="http://schemas.microsoft.com/office/2006/metadata/properties"/>
    <ds:schemaRef ds:uri="http://schemas.microsoft.com/office/2006/documentManagement/typ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7549</TotalTime>
  <Words>2000</Words>
  <Application>Microsoft Office PowerPoint</Application>
  <PresentationFormat>Widescreen</PresentationFormat>
  <Paragraphs>173</Paragraphs>
  <Slides>53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53</vt:i4>
      </vt:variant>
    </vt:vector>
  </HeadingPairs>
  <TitlesOfParts>
    <vt:vector size="59" baseType="lpstr">
      <vt:lpstr>Aptos</vt:lpstr>
      <vt:lpstr>Aptos Display</vt:lpstr>
      <vt:lpstr>Arial</vt:lpstr>
      <vt:lpstr>B Nazanin</vt:lpstr>
      <vt:lpstr>IRANSans</vt:lpstr>
      <vt:lpstr>Office Theme</vt:lpstr>
      <vt:lpstr>سیستم‌های تهویه مطبوع</vt:lpstr>
      <vt:lpstr>درباره ما</vt:lpstr>
      <vt:lpstr>پروژه‌های صنعتی  پروژه‌های پژوهشی  آموزش و تدریس</vt:lpstr>
      <vt:lpstr>دوره رایگان  3 جلسه آموزشی  با ارائه مدرک  </vt:lpstr>
      <vt:lpstr>پلن پایه: رایگان  پلن حرفه‌ای: -  پلن ویژه: -</vt:lpstr>
      <vt:lpstr>مفهوم رفتار هوای مرطوب</vt:lpstr>
      <vt:lpstr>ترکیب عمومی هوا</vt:lpstr>
      <vt:lpstr>نقش بخار آب در رفتار حرارتی</vt:lpstr>
      <vt:lpstr>تفاوت گاز واقعی و ایده‌آل</vt:lpstr>
      <vt:lpstr>محاسبهٔ خواص هوای مرطوب</vt:lpstr>
      <vt:lpstr>قانون فشارهای جزئی</vt:lpstr>
      <vt:lpstr>مفهوم جرم و ترکیب در هوا</vt:lpstr>
      <vt:lpstr>مفهوم دما و مقیاس‌های حرارتی</vt:lpstr>
      <vt:lpstr>اندازه‌گیری دقیق دما</vt:lpstr>
      <vt:lpstr>مفهوم نسبت رطوبت</vt:lpstr>
      <vt:lpstr>رطوبت نسبی</vt:lpstr>
      <vt:lpstr>درجهٔ اشباع</vt:lpstr>
      <vt:lpstr>آنتالپی هوای مرطوب</vt:lpstr>
      <vt:lpstr>حجم ویژه و چگالی هوا</vt:lpstr>
      <vt:lpstr>دمای نقطهٔ شبنم</vt:lpstr>
      <vt:lpstr>کاربرد نمودارهای رفتار هوای مرطوب</vt:lpstr>
      <vt:lpstr>انواع دستگاه مختصات در نمودار</vt:lpstr>
      <vt:lpstr>محدودهٔ دما و فشار در ترسیم نمودار</vt:lpstr>
      <vt:lpstr>اجزای اصلی نمودار</vt:lpstr>
      <vt:lpstr>تعیین ویژگی‌ها با استفاده از نمودار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گرمایش محسوس</vt:lpstr>
      <vt:lpstr>گرمایش محسوس</vt:lpstr>
      <vt:lpstr>گرمایش محسوس</vt:lpstr>
      <vt:lpstr>گرمایش محسوس</vt:lpstr>
      <vt:lpstr>سرمایش محسوس</vt:lpstr>
      <vt:lpstr>سرمایش محسوس</vt:lpstr>
      <vt:lpstr>سرمایش محسوس</vt:lpstr>
      <vt:lpstr>سرمایش محسوس</vt:lpstr>
      <vt:lpstr>سرمایش محسوس</vt:lpstr>
      <vt:lpstr>سرمایش محسوس</vt:lpstr>
      <vt:lpstr>سرمایش محسوس و رطوبت گیری</vt:lpstr>
      <vt:lpstr>سرمایش محسوس و رطوبت گیری</vt:lpstr>
      <vt:lpstr>سرمایش محسوس و رطوبت گیری</vt:lpstr>
      <vt:lpstr>گرمایش هوا و رطوبت زنی با بخار اشباع</vt:lpstr>
      <vt:lpstr>نمونه مدارک دوره</vt:lpstr>
      <vt:lpstr>نمونه مدارک دوره</vt:lpstr>
      <vt:lpstr>نمونه مدارک دوره</vt:lpstr>
      <vt:lpstr>نمونه مدارک دوره</vt:lpstr>
      <vt:lpstr>در صورت داشتن هرگونه سوال در خصوص دوره آموزشی، در گروه مخصوص آن مطرح بفرمایید.  info@owtanatech.comراه ارتباطی: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Haghighat Damavandi  Erfan</dc:creator>
  <cp:lastModifiedBy>Haghighat Damavandi  Erfan</cp:lastModifiedBy>
  <cp:revision>28</cp:revision>
  <dcterms:created xsi:type="dcterms:W3CDTF">2025-07-29T07:39:36Z</dcterms:created>
  <dcterms:modified xsi:type="dcterms:W3CDTF">2025-11-14T13:29:49Z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0x010100C562D958AFCACD4AB5617CABA78E0DFC</vt:lpwstr>
  </property>
</Properties>
</file>